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7" r:id="rId2"/>
    <p:sldId id="256" r:id="rId3"/>
    <p:sldId id="258" r:id="rId4"/>
    <p:sldId id="259" r:id="rId5"/>
    <p:sldId id="265" r:id="rId6"/>
    <p:sldId id="260" r:id="rId7"/>
    <p:sldId id="261" r:id="rId8"/>
    <p:sldId id="262" r:id="rId9"/>
    <p:sldId id="263" r:id="rId10"/>
    <p:sldId id="279" r:id="rId11"/>
    <p:sldId id="266" r:id="rId12"/>
    <p:sldId id="267" r:id="rId13"/>
    <p:sldId id="268" r:id="rId14"/>
    <p:sldId id="269" r:id="rId15"/>
    <p:sldId id="270" r:id="rId16"/>
    <p:sldId id="272" r:id="rId17"/>
    <p:sldId id="271" r:id="rId18"/>
    <p:sldId id="273" r:id="rId19"/>
    <p:sldId id="274" r:id="rId20"/>
    <p:sldId id="275" r:id="rId21"/>
    <p:sldId id="276" r:id="rId22"/>
    <p:sldId id="277" r:id="rId23"/>
    <p:sldId id="278" r:id="rId24"/>
    <p:sldId id="26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B003"/>
    <a:srgbClr val="FCFCF8"/>
    <a:srgbClr val="FCFB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94660"/>
  </p:normalViewPr>
  <p:slideViewPr>
    <p:cSldViewPr snapToGrid="0">
      <p:cViewPr varScale="1">
        <p:scale>
          <a:sx n="67" d="100"/>
          <a:sy n="67" d="100"/>
        </p:scale>
        <p:origin x="68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fr-FR"/>
              <a:t>Modifiez le style du titre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EF31C1E4-08F8-49C6-81C1-1A904D77C885}" type="datetimeFigureOut">
              <a:rPr lang="fr-MA" smtClean="0"/>
              <a:t>10/09/2020</a:t>
            </a:fld>
            <a:endParaRPr lang="fr-MA"/>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fr-MA"/>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BF178ECC-6C13-4C5F-B099-3CB36C9FF8BC}" type="slidenum">
              <a:rPr lang="fr-MA" smtClean="0"/>
              <a:t>‹N°›</a:t>
            </a:fld>
            <a:endParaRPr lang="fr-MA"/>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61893964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EF31C1E4-08F8-49C6-81C1-1A904D77C885}" type="datetimeFigureOut">
              <a:rPr lang="fr-MA" smtClean="0"/>
              <a:t>10/09/2020</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BF178ECC-6C13-4C5F-B099-3CB36C9FF8BC}" type="slidenum">
              <a:rPr lang="fr-MA" smtClean="0"/>
              <a:t>‹N°›</a:t>
            </a:fld>
            <a:endParaRPr lang="fr-MA"/>
          </a:p>
        </p:txBody>
      </p:sp>
    </p:spTree>
    <p:extLst>
      <p:ext uri="{BB962C8B-B14F-4D97-AF65-F5344CB8AC3E}">
        <p14:creationId xmlns:p14="http://schemas.microsoft.com/office/powerpoint/2010/main" val="3777726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EF31C1E4-08F8-49C6-81C1-1A904D77C885}" type="datetimeFigureOut">
              <a:rPr lang="fr-MA" smtClean="0"/>
              <a:t>10/09/2020</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BF178ECC-6C13-4C5F-B099-3CB36C9FF8BC}" type="slidenum">
              <a:rPr lang="fr-MA" smtClean="0"/>
              <a:t>‹N°›</a:t>
            </a:fld>
            <a:endParaRPr lang="fr-MA"/>
          </a:p>
        </p:txBody>
      </p:sp>
    </p:spTree>
    <p:extLst>
      <p:ext uri="{BB962C8B-B14F-4D97-AF65-F5344CB8AC3E}">
        <p14:creationId xmlns:p14="http://schemas.microsoft.com/office/powerpoint/2010/main" val="1190066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EF31C1E4-08F8-49C6-81C1-1A904D77C885}" type="datetimeFigureOut">
              <a:rPr lang="fr-MA" smtClean="0"/>
              <a:t>10/09/2020</a:t>
            </a:fld>
            <a:endParaRPr lang="fr-MA"/>
          </a:p>
        </p:txBody>
      </p:sp>
      <p:sp>
        <p:nvSpPr>
          <p:cNvPr id="5" name="Footer Placeholder 4"/>
          <p:cNvSpPr>
            <a:spLocks noGrp="1"/>
          </p:cNvSpPr>
          <p:nvPr>
            <p:ph type="ftr" sz="quarter" idx="11"/>
          </p:nvPr>
        </p:nvSpPr>
        <p:spPr/>
        <p:txBody>
          <a:bodyPr/>
          <a:lstStyle/>
          <a:p>
            <a:endParaRPr lang="fr-MA"/>
          </a:p>
        </p:txBody>
      </p:sp>
      <p:sp>
        <p:nvSpPr>
          <p:cNvPr id="6" name="Slide Number Placeholder 5"/>
          <p:cNvSpPr>
            <a:spLocks noGrp="1"/>
          </p:cNvSpPr>
          <p:nvPr>
            <p:ph type="sldNum" sz="quarter" idx="12"/>
          </p:nvPr>
        </p:nvSpPr>
        <p:spPr/>
        <p:txBody>
          <a:bodyPr/>
          <a:lstStyle/>
          <a:p>
            <a:fld id="{BF178ECC-6C13-4C5F-B099-3CB36C9FF8BC}" type="slidenum">
              <a:rPr lang="fr-MA" smtClean="0"/>
              <a:t>‹N°›</a:t>
            </a:fld>
            <a:endParaRPr lang="fr-MA"/>
          </a:p>
        </p:txBody>
      </p:sp>
    </p:spTree>
    <p:extLst>
      <p:ext uri="{BB962C8B-B14F-4D97-AF65-F5344CB8AC3E}">
        <p14:creationId xmlns:p14="http://schemas.microsoft.com/office/powerpoint/2010/main" val="781827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fr-FR"/>
              <a:t>Modifiez le style du titre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EF31C1E4-08F8-49C6-81C1-1A904D77C885}" type="datetimeFigureOut">
              <a:rPr lang="fr-MA" smtClean="0"/>
              <a:t>10/09/2020</a:t>
            </a:fld>
            <a:endParaRPr lang="fr-MA"/>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fr-MA"/>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BF178ECC-6C13-4C5F-B099-3CB36C9FF8BC}" type="slidenum">
              <a:rPr lang="fr-MA" smtClean="0"/>
              <a:t>‹N°›</a:t>
            </a:fld>
            <a:endParaRPr lang="fr-MA"/>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79696060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fr-FR"/>
              <a:t>Modifiez le style du titre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EF31C1E4-08F8-49C6-81C1-1A904D77C885}" type="datetimeFigureOut">
              <a:rPr lang="fr-MA" smtClean="0"/>
              <a:t>10/09/2020</a:t>
            </a:fld>
            <a:endParaRPr lang="fr-MA"/>
          </a:p>
        </p:txBody>
      </p:sp>
      <p:sp>
        <p:nvSpPr>
          <p:cNvPr id="6" name="Footer Placeholder 5"/>
          <p:cNvSpPr>
            <a:spLocks noGrp="1"/>
          </p:cNvSpPr>
          <p:nvPr>
            <p:ph type="ftr" sz="quarter" idx="11"/>
          </p:nvPr>
        </p:nvSpPr>
        <p:spPr/>
        <p:txBody>
          <a:bodyPr/>
          <a:lstStyle/>
          <a:p>
            <a:endParaRPr lang="fr-MA"/>
          </a:p>
        </p:txBody>
      </p:sp>
      <p:sp>
        <p:nvSpPr>
          <p:cNvPr id="7" name="Slide Number Placeholder 6"/>
          <p:cNvSpPr>
            <a:spLocks noGrp="1"/>
          </p:cNvSpPr>
          <p:nvPr>
            <p:ph type="sldNum" sz="quarter" idx="12"/>
          </p:nvPr>
        </p:nvSpPr>
        <p:spPr/>
        <p:txBody>
          <a:bodyPr/>
          <a:lstStyle/>
          <a:p>
            <a:fld id="{BF178ECC-6C13-4C5F-B099-3CB36C9FF8BC}" type="slidenum">
              <a:rPr lang="fr-MA" smtClean="0"/>
              <a:t>‹N°›</a:t>
            </a:fld>
            <a:endParaRPr lang="fr-MA"/>
          </a:p>
        </p:txBody>
      </p:sp>
    </p:spTree>
    <p:extLst>
      <p:ext uri="{BB962C8B-B14F-4D97-AF65-F5344CB8AC3E}">
        <p14:creationId xmlns:p14="http://schemas.microsoft.com/office/powerpoint/2010/main" val="4191975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fr-FR"/>
              <a:t>Modifiez le style du titre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EF31C1E4-08F8-49C6-81C1-1A904D77C885}" type="datetimeFigureOut">
              <a:rPr lang="fr-MA" smtClean="0"/>
              <a:t>10/09/2020</a:t>
            </a:fld>
            <a:endParaRPr lang="fr-MA"/>
          </a:p>
        </p:txBody>
      </p:sp>
      <p:sp>
        <p:nvSpPr>
          <p:cNvPr id="8" name="Footer Placeholder 7"/>
          <p:cNvSpPr>
            <a:spLocks noGrp="1"/>
          </p:cNvSpPr>
          <p:nvPr>
            <p:ph type="ftr" sz="quarter" idx="11"/>
          </p:nvPr>
        </p:nvSpPr>
        <p:spPr/>
        <p:txBody>
          <a:bodyPr/>
          <a:lstStyle/>
          <a:p>
            <a:endParaRPr lang="fr-MA"/>
          </a:p>
        </p:txBody>
      </p:sp>
      <p:sp>
        <p:nvSpPr>
          <p:cNvPr id="9" name="Slide Number Placeholder 8"/>
          <p:cNvSpPr>
            <a:spLocks noGrp="1"/>
          </p:cNvSpPr>
          <p:nvPr>
            <p:ph type="sldNum" sz="quarter" idx="12"/>
          </p:nvPr>
        </p:nvSpPr>
        <p:spPr/>
        <p:txBody>
          <a:bodyPr/>
          <a:lstStyle/>
          <a:p>
            <a:fld id="{BF178ECC-6C13-4C5F-B099-3CB36C9FF8BC}" type="slidenum">
              <a:rPr lang="fr-MA" smtClean="0"/>
              <a:t>‹N°›</a:t>
            </a:fld>
            <a:endParaRPr lang="fr-MA"/>
          </a:p>
        </p:txBody>
      </p:sp>
    </p:spTree>
    <p:extLst>
      <p:ext uri="{BB962C8B-B14F-4D97-AF65-F5344CB8AC3E}">
        <p14:creationId xmlns:p14="http://schemas.microsoft.com/office/powerpoint/2010/main" val="1695811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EF31C1E4-08F8-49C6-81C1-1A904D77C885}" type="datetimeFigureOut">
              <a:rPr lang="fr-MA" smtClean="0"/>
              <a:t>10/09/2020</a:t>
            </a:fld>
            <a:endParaRPr lang="fr-MA"/>
          </a:p>
        </p:txBody>
      </p:sp>
      <p:sp>
        <p:nvSpPr>
          <p:cNvPr id="4" name="Footer Placeholder 3"/>
          <p:cNvSpPr>
            <a:spLocks noGrp="1"/>
          </p:cNvSpPr>
          <p:nvPr>
            <p:ph type="ftr" sz="quarter" idx="11"/>
          </p:nvPr>
        </p:nvSpPr>
        <p:spPr/>
        <p:txBody>
          <a:bodyPr/>
          <a:lstStyle/>
          <a:p>
            <a:endParaRPr lang="fr-MA"/>
          </a:p>
        </p:txBody>
      </p:sp>
      <p:sp>
        <p:nvSpPr>
          <p:cNvPr id="5" name="Slide Number Placeholder 4"/>
          <p:cNvSpPr>
            <a:spLocks noGrp="1"/>
          </p:cNvSpPr>
          <p:nvPr>
            <p:ph type="sldNum" sz="quarter" idx="12"/>
          </p:nvPr>
        </p:nvSpPr>
        <p:spPr/>
        <p:txBody>
          <a:bodyPr/>
          <a:lstStyle/>
          <a:p>
            <a:fld id="{BF178ECC-6C13-4C5F-B099-3CB36C9FF8BC}" type="slidenum">
              <a:rPr lang="fr-MA" smtClean="0"/>
              <a:t>‹N°›</a:t>
            </a:fld>
            <a:endParaRPr lang="fr-MA"/>
          </a:p>
        </p:txBody>
      </p:sp>
    </p:spTree>
    <p:extLst>
      <p:ext uri="{BB962C8B-B14F-4D97-AF65-F5344CB8AC3E}">
        <p14:creationId xmlns:p14="http://schemas.microsoft.com/office/powerpoint/2010/main" val="1300470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F31C1E4-08F8-49C6-81C1-1A904D77C885}" type="datetimeFigureOut">
              <a:rPr lang="fr-MA" smtClean="0"/>
              <a:t>10/09/2020</a:t>
            </a:fld>
            <a:endParaRPr lang="fr-MA"/>
          </a:p>
        </p:txBody>
      </p:sp>
      <p:sp>
        <p:nvSpPr>
          <p:cNvPr id="3" name="Footer Placeholder 2"/>
          <p:cNvSpPr>
            <a:spLocks noGrp="1"/>
          </p:cNvSpPr>
          <p:nvPr>
            <p:ph type="ftr" sz="quarter" idx="11"/>
          </p:nvPr>
        </p:nvSpPr>
        <p:spPr/>
        <p:txBody>
          <a:bodyPr/>
          <a:lstStyle/>
          <a:p>
            <a:endParaRPr lang="fr-MA"/>
          </a:p>
        </p:txBody>
      </p:sp>
      <p:sp>
        <p:nvSpPr>
          <p:cNvPr id="4" name="Slide Number Placeholder 3"/>
          <p:cNvSpPr>
            <a:spLocks noGrp="1"/>
          </p:cNvSpPr>
          <p:nvPr>
            <p:ph type="sldNum" sz="quarter" idx="12"/>
          </p:nvPr>
        </p:nvSpPr>
        <p:spPr/>
        <p:txBody>
          <a:bodyPr/>
          <a:lstStyle/>
          <a:p>
            <a:fld id="{BF178ECC-6C13-4C5F-B099-3CB36C9FF8BC}" type="slidenum">
              <a:rPr lang="fr-MA" smtClean="0"/>
              <a:t>‹N°›</a:t>
            </a:fld>
            <a:endParaRPr lang="fr-MA"/>
          </a:p>
        </p:txBody>
      </p:sp>
    </p:spTree>
    <p:extLst>
      <p:ext uri="{BB962C8B-B14F-4D97-AF65-F5344CB8AC3E}">
        <p14:creationId xmlns:p14="http://schemas.microsoft.com/office/powerpoint/2010/main" val="22770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fr-FR"/>
              <a:t>Modifiez le style du titre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EF31C1E4-08F8-49C6-81C1-1A904D77C885}" type="datetimeFigureOut">
              <a:rPr lang="fr-MA" smtClean="0"/>
              <a:t>10/09/2020</a:t>
            </a:fld>
            <a:endParaRPr lang="fr-MA"/>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fr-MA"/>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BF178ECC-6C13-4C5F-B099-3CB36C9FF8BC}" type="slidenum">
              <a:rPr lang="fr-MA" smtClean="0"/>
              <a:t>‹N°›</a:t>
            </a:fld>
            <a:endParaRPr lang="fr-MA"/>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547940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fr-FR"/>
              <a:t>Modifiez le style du titre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EF31C1E4-08F8-49C6-81C1-1A904D77C885}" type="datetimeFigureOut">
              <a:rPr lang="fr-MA" smtClean="0"/>
              <a:t>10/09/2020</a:t>
            </a:fld>
            <a:endParaRPr lang="fr-MA"/>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fr-MA"/>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BF178ECC-6C13-4C5F-B099-3CB36C9FF8BC}" type="slidenum">
              <a:rPr lang="fr-MA" smtClean="0"/>
              <a:t>‹N°›</a:t>
            </a:fld>
            <a:endParaRPr lang="fr-MA"/>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0098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EF31C1E4-08F8-49C6-81C1-1A904D77C885}" type="datetimeFigureOut">
              <a:rPr lang="fr-MA" smtClean="0"/>
              <a:t>10/09/2020</a:t>
            </a:fld>
            <a:endParaRPr lang="fr-MA"/>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fr-MA"/>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BF178ECC-6C13-4C5F-B099-3CB36C9FF8BC}" type="slidenum">
              <a:rPr lang="fr-MA" smtClean="0"/>
              <a:t>‹N°›</a:t>
            </a:fld>
            <a:endParaRPr lang="fr-MA"/>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4879904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www.mahakim.ma/"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33">
            <a:extLst>
              <a:ext uri="{FF2B5EF4-FFF2-40B4-BE49-F238E27FC236}">
                <a16:creationId xmlns:a16="http://schemas.microsoft.com/office/drawing/2014/main" id="{2CF15874-6E32-4004-990D-AD8BC62AB7D3}"/>
              </a:ext>
            </a:extLst>
          </p:cNvPr>
          <p:cNvPicPr/>
          <p:nvPr/>
        </p:nvPicPr>
        <p:blipFill>
          <a:blip r:embed="rId2"/>
          <a:stretch>
            <a:fillRect/>
          </a:stretch>
        </p:blipFill>
        <p:spPr>
          <a:xfrm rot="16200001">
            <a:off x="2667002" y="-2647949"/>
            <a:ext cx="6858001" cy="12191999"/>
          </a:xfrm>
          <a:prstGeom prst="rect">
            <a:avLst/>
          </a:prstGeom>
        </p:spPr>
      </p:pic>
      <p:pic>
        <p:nvPicPr>
          <p:cNvPr id="4" name="Image 3">
            <a:extLst>
              <a:ext uri="{FF2B5EF4-FFF2-40B4-BE49-F238E27FC236}">
                <a16:creationId xmlns:a16="http://schemas.microsoft.com/office/drawing/2014/main" id="{9EBD72E4-E8F6-4853-AFF6-33EAFC3842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704975" cy="904875"/>
          </a:xfrm>
          <a:prstGeom prst="rect">
            <a:avLst/>
          </a:prstGeom>
        </p:spPr>
      </p:pic>
      <p:pic>
        <p:nvPicPr>
          <p:cNvPr id="6" name="Image 5">
            <a:extLst>
              <a:ext uri="{FF2B5EF4-FFF2-40B4-BE49-F238E27FC236}">
                <a16:creationId xmlns:a16="http://schemas.microsoft.com/office/drawing/2014/main" id="{029AA3C5-47A5-4E9D-A663-C4BA5F586D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96424" y="9523"/>
            <a:ext cx="2695573" cy="895351"/>
          </a:xfrm>
          <a:prstGeom prst="rect">
            <a:avLst/>
          </a:prstGeom>
        </p:spPr>
      </p:pic>
      <p:sp>
        <p:nvSpPr>
          <p:cNvPr id="8" name="ZoneTexte 7">
            <a:extLst>
              <a:ext uri="{FF2B5EF4-FFF2-40B4-BE49-F238E27FC236}">
                <a16:creationId xmlns:a16="http://schemas.microsoft.com/office/drawing/2014/main" id="{D5EAEEC1-F7A0-4AC7-B1C7-BC0302C99E25}"/>
              </a:ext>
            </a:extLst>
          </p:cNvPr>
          <p:cNvSpPr txBox="1"/>
          <p:nvPr/>
        </p:nvSpPr>
        <p:spPr>
          <a:xfrm>
            <a:off x="2990850" y="904874"/>
            <a:ext cx="3105150" cy="400110"/>
          </a:xfrm>
          <a:prstGeom prst="rect">
            <a:avLst/>
          </a:prstGeom>
          <a:noFill/>
          <a:ln>
            <a:solidFill>
              <a:srgbClr val="FCFBF7"/>
            </a:solidFill>
          </a:ln>
        </p:spPr>
        <p:txBody>
          <a:bodyPr wrap="square">
            <a:spAutoFit/>
          </a:bodyPr>
          <a:lstStyle/>
          <a:p>
            <a:pPr algn="ctr"/>
            <a:r>
              <a:rPr lang="fr-MA" sz="2000" dirty="0"/>
              <a:t>Rapport de stage dans :</a:t>
            </a:r>
          </a:p>
        </p:txBody>
      </p:sp>
      <p:sp>
        <p:nvSpPr>
          <p:cNvPr id="9" name="ZoneTexte 8">
            <a:extLst>
              <a:ext uri="{FF2B5EF4-FFF2-40B4-BE49-F238E27FC236}">
                <a16:creationId xmlns:a16="http://schemas.microsoft.com/office/drawing/2014/main" id="{17AAED2F-D085-4C65-83A1-6DCFE1BE0115}"/>
              </a:ext>
            </a:extLst>
          </p:cNvPr>
          <p:cNvSpPr txBox="1"/>
          <p:nvPr/>
        </p:nvSpPr>
        <p:spPr>
          <a:xfrm>
            <a:off x="2197100" y="4105869"/>
            <a:ext cx="7797800" cy="923330"/>
          </a:xfrm>
          <a:prstGeom prst="rect">
            <a:avLst/>
          </a:prstGeom>
          <a:noFill/>
        </p:spPr>
        <p:txBody>
          <a:bodyPr wrap="square">
            <a:spAutoFit/>
          </a:bodyPr>
          <a:lstStyle/>
          <a:p>
            <a:pPr marL="285750" indent="-285750">
              <a:buFont typeface="Wingdings" panose="05000000000000000000" pitchFamily="2" charset="2"/>
              <a:buChar char="v"/>
            </a:pPr>
            <a:r>
              <a:rPr lang="fr-FR" b="1" dirty="0"/>
              <a:t>E</a:t>
            </a:r>
            <a:r>
              <a:rPr lang="fr-MA" b="1" dirty="0"/>
              <a:t>ncadré par :</a:t>
            </a:r>
            <a:br>
              <a:rPr lang="fr-MA" dirty="0"/>
            </a:br>
            <a:r>
              <a:rPr lang="fr-MA" dirty="0"/>
              <a:t>                      -  </a:t>
            </a:r>
            <a:r>
              <a:rPr lang="fr-MA" dirty="0">
                <a:solidFill>
                  <a:schemeClr val="accent2">
                    <a:lumMod val="50000"/>
                  </a:schemeClr>
                </a:solidFill>
              </a:rPr>
              <a:t>Mr</a:t>
            </a:r>
            <a:r>
              <a:rPr lang="fr-MA" dirty="0"/>
              <a:t> </a:t>
            </a:r>
            <a:r>
              <a:rPr lang="fr-MA" dirty="0">
                <a:solidFill>
                  <a:schemeClr val="accent2">
                    <a:lumMod val="50000"/>
                  </a:schemeClr>
                </a:solidFill>
              </a:rPr>
              <a:t>Khouli  Mohammed  ‘ </a:t>
            </a:r>
            <a:r>
              <a:rPr lang="fr-MA" dirty="0">
                <a:solidFill>
                  <a:schemeClr val="tx1">
                    <a:lumMod val="95000"/>
                    <a:lumOff val="5000"/>
                  </a:schemeClr>
                </a:solidFill>
              </a:rPr>
              <a:t>Encadrant de stage </a:t>
            </a:r>
            <a:r>
              <a:rPr lang="fr-MA" dirty="0">
                <a:solidFill>
                  <a:schemeClr val="accent2">
                    <a:lumMod val="50000"/>
                  </a:schemeClr>
                </a:solidFill>
              </a:rPr>
              <a:t>’</a:t>
            </a:r>
            <a:br>
              <a:rPr lang="fr-MA" dirty="0">
                <a:solidFill>
                  <a:schemeClr val="accent2">
                    <a:lumMod val="50000"/>
                  </a:schemeClr>
                </a:solidFill>
              </a:rPr>
            </a:br>
            <a:r>
              <a:rPr lang="fr-MA" dirty="0">
                <a:solidFill>
                  <a:schemeClr val="accent2">
                    <a:lumMod val="50000"/>
                  </a:schemeClr>
                </a:solidFill>
              </a:rPr>
              <a:t>                      -  Mr Youness echchadi  ‘ </a:t>
            </a:r>
            <a:r>
              <a:rPr lang="fr-MA" dirty="0">
                <a:solidFill>
                  <a:schemeClr val="tx1">
                    <a:lumMod val="95000"/>
                    <a:lumOff val="5000"/>
                  </a:schemeClr>
                </a:solidFill>
              </a:rPr>
              <a:t>Encadrant académique </a:t>
            </a:r>
            <a:r>
              <a:rPr lang="fr-MA" dirty="0"/>
              <a:t>‘</a:t>
            </a:r>
            <a:endParaRPr lang="fr-MA" dirty="0">
              <a:solidFill>
                <a:schemeClr val="accent2">
                  <a:lumMod val="50000"/>
                </a:schemeClr>
              </a:solidFill>
            </a:endParaRPr>
          </a:p>
        </p:txBody>
      </p:sp>
      <p:sp>
        <p:nvSpPr>
          <p:cNvPr id="11" name="ZoneTexte 10">
            <a:extLst>
              <a:ext uri="{FF2B5EF4-FFF2-40B4-BE49-F238E27FC236}">
                <a16:creationId xmlns:a16="http://schemas.microsoft.com/office/drawing/2014/main" id="{C02585F4-4EFD-4764-85F2-0FD1536A754B}"/>
              </a:ext>
            </a:extLst>
          </p:cNvPr>
          <p:cNvSpPr txBox="1"/>
          <p:nvPr/>
        </p:nvSpPr>
        <p:spPr>
          <a:xfrm>
            <a:off x="1704974" y="5374442"/>
            <a:ext cx="9712325" cy="1157368"/>
          </a:xfrm>
          <a:prstGeom prst="rect">
            <a:avLst/>
          </a:prstGeom>
          <a:noFill/>
        </p:spPr>
        <p:txBody>
          <a:bodyPr wrap="square">
            <a:spAutoFit/>
          </a:bodyPr>
          <a:lstStyle/>
          <a:p>
            <a:pPr marL="742950" lvl="1" indent="-285750">
              <a:buFont typeface="Wingdings" panose="05000000000000000000" pitchFamily="2" charset="2"/>
              <a:buChar char="v"/>
            </a:pPr>
            <a:r>
              <a:rPr lang="fr-MA" b="1" dirty="0"/>
              <a:t>Réaliser par</a:t>
            </a:r>
            <a:r>
              <a:rPr lang="fr-MA" dirty="0"/>
              <a:t> : </a:t>
            </a:r>
          </a:p>
          <a:p>
            <a:pPr>
              <a:lnSpc>
                <a:spcPct val="150000"/>
              </a:lnSpc>
            </a:pPr>
            <a:r>
              <a:rPr lang="fr-MA" dirty="0"/>
              <a:t>                         -  </a:t>
            </a:r>
            <a:r>
              <a:rPr lang="fr-MA" dirty="0">
                <a:solidFill>
                  <a:schemeClr val="accent2">
                    <a:lumMod val="50000"/>
                  </a:schemeClr>
                </a:solidFill>
              </a:rPr>
              <a:t>Elabyad saloua                      -  Abdelilah El Aidi                       -  Ayoub El Bouinany </a:t>
            </a:r>
            <a:br>
              <a:rPr lang="fr-MA" dirty="0">
                <a:solidFill>
                  <a:schemeClr val="accent2">
                    <a:lumMod val="50000"/>
                  </a:schemeClr>
                </a:solidFill>
              </a:rPr>
            </a:br>
            <a:r>
              <a:rPr lang="fr-MA" dirty="0">
                <a:solidFill>
                  <a:schemeClr val="accent2">
                    <a:lumMod val="50000"/>
                  </a:schemeClr>
                </a:solidFill>
              </a:rPr>
              <a:t>                        -  Azizi abdelhamid                   </a:t>
            </a:r>
            <a:r>
              <a:rPr lang="fr-MA" dirty="0"/>
              <a:t>-  </a:t>
            </a:r>
            <a:r>
              <a:rPr lang="fr-MA" dirty="0">
                <a:solidFill>
                  <a:schemeClr val="accent2">
                    <a:lumMod val="50000"/>
                  </a:schemeClr>
                </a:solidFill>
              </a:rPr>
              <a:t>Boufara Mustapha</a:t>
            </a:r>
          </a:p>
        </p:txBody>
      </p:sp>
      <p:sp>
        <p:nvSpPr>
          <p:cNvPr id="10" name="ZoneTexte 9">
            <a:extLst>
              <a:ext uri="{FF2B5EF4-FFF2-40B4-BE49-F238E27FC236}">
                <a16:creationId xmlns:a16="http://schemas.microsoft.com/office/drawing/2014/main" id="{CFFE22BC-DAE9-4EC2-8FA4-F3BA98C6A517}"/>
              </a:ext>
            </a:extLst>
          </p:cNvPr>
          <p:cNvSpPr txBox="1"/>
          <p:nvPr/>
        </p:nvSpPr>
        <p:spPr>
          <a:xfrm>
            <a:off x="2862263" y="1477665"/>
            <a:ext cx="6467474" cy="2123658"/>
          </a:xfrm>
          <a:prstGeom prst="rect">
            <a:avLst/>
          </a:prstGeom>
          <a:noFill/>
        </p:spPr>
        <p:txBody>
          <a:bodyPr wrap="square">
            <a:spAutoFit/>
          </a:bodyPr>
          <a:lstStyle/>
          <a:p>
            <a:pPr algn="ctr">
              <a:lnSpc>
                <a:spcPct val="150000"/>
              </a:lnSpc>
            </a:pPr>
            <a:r>
              <a:rPr lang="fr-MA" sz="2800" b="1" dirty="0">
                <a:solidFill>
                  <a:schemeClr val="accent2">
                    <a:lumMod val="50000"/>
                  </a:schemeClr>
                </a:solidFill>
              </a:rPr>
              <a:t>Tribunal </a:t>
            </a:r>
            <a:r>
              <a:rPr lang="fr-FR" sz="2800" b="1" i="0" dirty="0">
                <a:solidFill>
                  <a:schemeClr val="accent2">
                    <a:lumMod val="50000"/>
                  </a:schemeClr>
                </a:solidFill>
                <a:effectLst/>
                <a:latin typeface="Google Sans"/>
              </a:rPr>
              <a:t>de la justice familiale </a:t>
            </a:r>
          </a:p>
          <a:p>
            <a:pPr algn="ctr">
              <a:lnSpc>
                <a:spcPct val="150000"/>
              </a:lnSpc>
            </a:pPr>
            <a:r>
              <a:rPr lang="fr-FR" sz="2800" b="1" i="0" dirty="0">
                <a:solidFill>
                  <a:schemeClr val="accent2">
                    <a:lumMod val="50000"/>
                  </a:schemeClr>
                </a:solidFill>
                <a:effectLst/>
                <a:latin typeface="Google Sans"/>
              </a:rPr>
              <a:t>à SAFI</a:t>
            </a:r>
            <a:br>
              <a:rPr lang="fr-FR" sz="2800" b="1" i="0" dirty="0">
                <a:solidFill>
                  <a:schemeClr val="accent2">
                    <a:lumMod val="50000"/>
                  </a:schemeClr>
                </a:solidFill>
                <a:effectLst/>
                <a:latin typeface="Google Sans"/>
              </a:rPr>
            </a:br>
            <a:r>
              <a:rPr lang="fr-FR" sz="2000" i="0" dirty="0">
                <a:solidFill>
                  <a:schemeClr val="tx1">
                    <a:lumMod val="95000"/>
                    <a:lumOff val="5000"/>
                  </a:schemeClr>
                </a:solidFill>
                <a:effectLst/>
                <a:latin typeface="Google Sans"/>
              </a:rPr>
              <a:t>Du 01/07/2020 Au 31/08/2020</a:t>
            </a:r>
          </a:p>
          <a:p>
            <a:r>
              <a:rPr lang="fr-MA" dirty="0"/>
              <a:t> </a:t>
            </a:r>
          </a:p>
        </p:txBody>
      </p:sp>
    </p:spTree>
    <p:extLst>
      <p:ext uri="{BB962C8B-B14F-4D97-AF65-F5344CB8AC3E}">
        <p14:creationId xmlns:p14="http://schemas.microsoft.com/office/powerpoint/2010/main" val="90732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D5D405-C8E3-427C-A4D8-533026AA0954}"/>
              </a:ext>
            </a:extLst>
          </p:cNvPr>
          <p:cNvSpPr>
            <a:spLocks noGrp="1"/>
          </p:cNvSpPr>
          <p:nvPr>
            <p:ph type="title"/>
          </p:nvPr>
        </p:nvSpPr>
        <p:spPr>
          <a:xfrm>
            <a:off x="1395412" y="114301"/>
            <a:ext cx="9401176" cy="1095374"/>
          </a:xfrm>
        </p:spPr>
        <p:txBody>
          <a:bodyPr/>
          <a:lstStyle/>
          <a:p>
            <a:br>
              <a:rPr lang="fr-MA" dirty="0"/>
            </a:br>
            <a:r>
              <a:rPr lang="fr-MA" sz="1600" b="1" dirty="0">
                <a:solidFill>
                  <a:schemeClr val="accent2">
                    <a:lumMod val="50000"/>
                  </a:schemeClr>
                </a:solidFill>
                <a:latin typeface="+mn-lt"/>
                <a:ea typeface="+mn-ea"/>
                <a:cs typeface="+mn-cs"/>
              </a:rPr>
              <a:t>2. Solution :</a:t>
            </a:r>
            <a:endParaRPr lang="fr-MA" sz="1600" dirty="0"/>
          </a:p>
        </p:txBody>
      </p:sp>
      <p:sp>
        <p:nvSpPr>
          <p:cNvPr id="3" name="Espace réservé du contenu 2">
            <a:extLst>
              <a:ext uri="{FF2B5EF4-FFF2-40B4-BE49-F238E27FC236}">
                <a16:creationId xmlns:a16="http://schemas.microsoft.com/office/drawing/2014/main" id="{509AABAC-1958-414A-9772-DDD108651306}"/>
              </a:ext>
            </a:extLst>
          </p:cNvPr>
          <p:cNvSpPr>
            <a:spLocks noGrp="1"/>
          </p:cNvSpPr>
          <p:nvPr>
            <p:ph idx="1"/>
          </p:nvPr>
        </p:nvSpPr>
        <p:spPr>
          <a:xfrm>
            <a:off x="1643062" y="1504950"/>
            <a:ext cx="8905875" cy="4591050"/>
          </a:xfrm>
        </p:spPr>
        <p:txBody>
          <a:bodyPr/>
          <a:lstStyle/>
          <a:p>
            <a:pPr marL="0" indent="0" algn="ctr">
              <a:lnSpc>
                <a:spcPct val="150000"/>
              </a:lnSpc>
              <a:buNone/>
            </a:pPr>
            <a:r>
              <a:rPr lang="fr-FR" sz="1400" dirty="0">
                <a:solidFill>
                  <a:schemeClr val="tx1">
                    <a:lumMod val="95000"/>
                    <a:lumOff val="5000"/>
                  </a:schemeClr>
                </a:solidFill>
              </a:rPr>
              <a:t>Création d'une plateforme web Qui va faciliter l'accès au formulaire de l'affiche pour éviter les citoyens de se</a:t>
            </a:r>
          </a:p>
          <a:p>
            <a:pPr marL="0" indent="0" algn="ctr">
              <a:lnSpc>
                <a:spcPct val="150000"/>
              </a:lnSpc>
              <a:buNone/>
            </a:pPr>
            <a:r>
              <a:rPr lang="fr-FR" sz="1400" dirty="0">
                <a:solidFill>
                  <a:schemeClr val="tx1">
                    <a:lumMod val="95000"/>
                    <a:lumOff val="5000"/>
                  </a:schemeClr>
                </a:solidFill>
              </a:rPr>
              <a:t>déplacer surtout dans ces périodes sanitaires Puis les demandes sans afficher dans la page concernée par chaque</a:t>
            </a:r>
          </a:p>
          <a:p>
            <a:pPr marL="0" indent="0" algn="ctr">
              <a:lnSpc>
                <a:spcPct val="150000"/>
              </a:lnSpc>
              <a:buNone/>
            </a:pPr>
            <a:r>
              <a:rPr lang="fr-FR" sz="1400" dirty="0">
                <a:solidFill>
                  <a:schemeClr val="tx1">
                    <a:lumMod val="95000"/>
                    <a:lumOff val="5000"/>
                  </a:schemeClr>
                </a:solidFill>
              </a:rPr>
              <a:t> employé Pour les traiter directement dans le plateforme Le plateforme permet aussi aux citoyens de consulter le</a:t>
            </a:r>
          </a:p>
          <a:p>
            <a:pPr marL="0" indent="0" algn="ctr">
              <a:lnSpc>
                <a:spcPct val="150000"/>
              </a:lnSpc>
              <a:buNone/>
            </a:pPr>
            <a:r>
              <a:rPr lang="fr-FR" sz="1400" dirty="0">
                <a:solidFill>
                  <a:schemeClr val="tx1">
                    <a:lumMod val="95000"/>
                    <a:lumOff val="5000"/>
                  </a:schemeClr>
                </a:solidFill>
              </a:rPr>
              <a:t>suivi de leurs demandes en ligne avec l'identifiant récupérer au moment de la demande</a:t>
            </a:r>
            <a:endParaRPr lang="fr-MA" sz="1400" dirty="0">
              <a:solidFill>
                <a:schemeClr val="tx1">
                  <a:lumMod val="95000"/>
                  <a:lumOff val="5000"/>
                </a:schemeClr>
              </a:solidFill>
            </a:endParaRPr>
          </a:p>
        </p:txBody>
      </p:sp>
    </p:spTree>
    <p:extLst>
      <p:ext uri="{BB962C8B-B14F-4D97-AF65-F5344CB8AC3E}">
        <p14:creationId xmlns:p14="http://schemas.microsoft.com/office/powerpoint/2010/main" val="15330782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5D23E3-8D17-4BED-B1E9-A0B1DD5C8012}"/>
              </a:ext>
            </a:extLst>
          </p:cNvPr>
          <p:cNvSpPr>
            <a:spLocks noGrp="1"/>
          </p:cNvSpPr>
          <p:nvPr>
            <p:ph type="title"/>
          </p:nvPr>
        </p:nvSpPr>
        <p:spPr>
          <a:xfrm>
            <a:off x="1371600" y="266700"/>
            <a:ext cx="9601200" cy="304800"/>
          </a:xfrm>
        </p:spPr>
        <p:txBody>
          <a:bodyPr>
            <a:normAutofit fontScale="90000"/>
          </a:bodyPr>
          <a:lstStyle/>
          <a:p>
            <a:pPr marL="285750" indent="-285750">
              <a:buFont typeface="Wingdings" panose="05000000000000000000" pitchFamily="2" charset="2"/>
              <a:buChar char="v"/>
            </a:pPr>
            <a:r>
              <a:rPr lang="fr-MA" sz="2000" b="1" dirty="0">
                <a:solidFill>
                  <a:srgbClr val="002060"/>
                </a:solidFill>
                <a:effectLst>
                  <a:outerShdw blurRad="38100" dist="38100" dir="2700000" algn="tl">
                    <a:srgbClr val="000000">
                      <a:alpha val="43137"/>
                    </a:srgbClr>
                  </a:outerShdw>
                </a:effectLst>
              </a:rPr>
              <a:t>Partie 3 </a:t>
            </a:r>
            <a:r>
              <a:rPr lang="fr-MA" sz="1600" b="1" dirty="0">
                <a:solidFill>
                  <a:srgbClr val="002060"/>
                </a:solidFill>
              </a:rPr>
              <a:t>: </a:t>
            </a:r>
          </a:p>
        </p:txBody>
      </p:sp>
      <p:sp>
        <p:nvSpPr>
          <p:cNvPr id="3" name="Espace réservé du contenu 2">
            <a:extLst>
              <a:ext uri="{FF2B5EF4-FFF2-40B4-BE49-F238E27FC236}">
                <a16:creationId xmlns:a16="http://schemas.microsoft.com/office/drawing/2014/main" id="{8B5CB8A2-2353-440E-BC0A-DBD4D9CB5F46}"/>
              </a:ext>
            </a:extLst>
          </p:cNvPr>
          <p:cNvSpPr>
            <a:spLocks noGrp="1"/>
          </p:cNvSpPr>
          <p:nvPr>
            <p:ph idx="1"/>
          </p:nvPr>
        </p:nvSpPr>
        <p:spPr>
          <a:xfrm>
            <a:off x="1295400" y="1000125"/>
            <a:ext cx="9601200" cy="4819650"/>
          </a:xfrm>
        </p:spPr>
        <p:txBody>
          <a:bodyPr/>
          <a:lstStyle/>
          <a:p>
            <a:pPr marL="0" indent="0" algn="ctr">
              <a:buNone/>
            </a:pPr>
            <a:r>
              <a:rPr lang="fr-MA" sz="1600" b="1" dirty="0">
                <a:solidFill>
                  <a:schemeClr val="tx1">
                    <a:lumMod val="95000"/>
                    <a:lumOff val="5000"/>
                  </a:schemeClr>
                </a:solidFill>
                <a:effectLst>
                  <a:outerShdw blurRad="38100" dist="38100" dir="2700000" algn="tl">
                    <a:srgbClr val="000000">
                      <a:alpha val="43137"/>
                    </a:srgbClr>
                  </a:outerShdw>
                </a:effectLst>
              </a:rPr>
              <a:t>Réalisation du projet</a:t>
            </a:r>
            <a:r>
              <a:rPr lang="fr-FR" sz="1600" b="1" dirty="0">
                <a:solidFill>
                  <a:schemeClr val="tx1">
                    <a:lumMod val="95000"/>
                    <a:lumOff val="5000"/>
                  </a:schemeClr>
                </a:solidFill>
                <a:effectLst>
                  <a:outerShdw blurRad="38100" dist="38100" dir="2700000" algn="tl">
                    <a:srgbClr val="000000">
                      <a:alpha val="43137"/>
                    </a:srgbClr>
                  </a:outerShdw>
                </a:effectLst>
              </a:rPr>
              <a:t> :</a:t>
            </a:r>
          </a:p>
          <a:p>
            <a:pPr marL="0" indent="0" algn="ctr">
              <a:buNone/>
            </a:pPr>
            <a:endParaRPr lang="fr-FR" sz="1600" b="1" dirty="0">
              <a:solidFill>
                <a:schemeClr val="tx1">
                  <a:lumMod val="95000"/>
                  <a:lumOff val="5000"/>
                </a:schemeClr>
              </a:solidFill>
            </a:endParaRPr>
          </a:p>
          <a:p>
            <a:pPr marL="0" indent="0" algn="ctr">
              <a:buNone/>
            </a:pPr>
            <a:endParaRPr lang="fr-FR" sz="1600" b="1" dirty="0">
              <a:solidFill>
                <a:schemeClr val="tx1">
                  <a:lumMod val="95000"/>
                  <a:lumOff val="5000"/>
                </a:schemeClr>
              </a:solidFill>
            </a:endParaRPr>
          </a:p>
          <a:p>
            <a:pPr marL="0" indent="0">
              <a:buNone/>
            </a:pPr>
            <a:r>
              <a:rPr lang="fr-MA" sz="1400" b="1" dirty="0">
                <a:solidFill>
                  <a:schemeClr val="accent2">
                    <a:lumMod val="50000"/>
                  </a:schemeClr>
                </a:solidFill>
              </a:rPr>
              <a:t>  1</a:t>
            </a:r>
            <a:r>
              <a:rPr lang="fr-MA" sz="1600" b="1" dirty="0">
                <a:solidFill>
                  <a:schemeClr val="accent2">
                    <a:lumMod val="50000"/>
                  </a:schemeClr>
                </a:solidFill>
              </a:rPr>
              <a:t>. Analyse et Conception :</a:t>
            </a:r>
          </a:p>
          <a:p>
            <a:pPr marL="0" indent="0">
              <a:buNone/>
            </a:pPr>
            <a:r>
              <a:rPr lang="fr-MA" sz="1400" b="1" dirty="0">
                <a:solidFill>
                  <a:schemeClr val="accent2">
                    <a:lumMod val="50000"/>
                  </a:schemeClr>
                </a:solidFill>
              </a:rPr>
              <a:t>            </a:t>
            </a:r>
            <a:r>
              <a:rPr lang="fr-MA" sz="1400" b="1" dirty="0">
                <a:solidFill>
                  <a:schemeClr val="tx1">
                    <a:lumMod val="95000"/>
                    <a:lumOff val="5000"/>
                  </a:schemeClr>
                </a:solidFill>
              </a:rPr>
              <a:t>1)  </a:t>
            </a:r>
            <a:r>
              <a:rPr lang="fr-FR" sz="1400" b="1" u="sng" dirty="0">
                <a:solidFill>
                  <a:schemeClr val="tx1">
                    <a:lumMod val="95000"/>
                    <a:lumOff val="5000"/>
                  </a:schemeClr>
                </a:solidFill>
              </a:rPr>
              <a:t>Diagramme de classe :</a:t>
            </a:r>
          </a:p>
          <a:p>
            <a:pPr marL="0" indent="0">
              <a:buNone/>
            </a:pPr>
            <a:r>
              <a:rPr lang="fr-FR" sz="1400" dirty="0">
                <a:solidFill>
                  <a:schemeClr val="tx1">
                    <a:lumMod val="95000"/>
                    <a:lumOff val="5000"/>
                  </a:schemeClr>
                </a:solidFill>
              </a:rPr>
              <a:t>             a. Définition </a:t>
            </a:r>
            <a:r>
              <a:rPr lang="fr-FR" sz="1400" u="sng" dirty="0">
                <a:solidFill>
                  <a:schemeClr val="tx1">
                    <a:lumMod val="95000"/>
                    <a:lumOff val="5000"/>
                  </a:schemeClr>
                </a:solidFill>
              </a:rPr>
              <a:t>:</a:t>
            </a:r>
          </a:p>
          <a:p>
            <a:pPr marL="0" indent="0" algn="ctr">
              <a:lnSpc>
                <a:spcPct val="150000"/>
              </a:lnSpc>
              <a:buNone/>
            </a:pPr>
            <a:r>
              <a:rPr lang="fr-FR" sz="1400" b="1" dirty="0">
                <a:solidFill>
                  <a:schemeClr val="tx1">
                    <a:lumMod val="95000"/>
                    <a:lumOff val="5000"/>
                  </a:schemeClr>
                </a:solidFill>
              </a:rPr>
              <a:t> </a:t>
            </a:r>
            <a:r>
              <a:rPr lang="fr-FR" sz="1400" dirty="0"/>
              <a:t>Un diagramme de classes UML décrit les structures d'objets et d'informations utilisées sur notre site web, à la fois en interne et en communication avec ses utilisateurs. Il décrit les informations sans faire référence à une implémentation particulière. Ses classes et relations peuvent être implémentées de nombreuses manières, comme les tables de bases de données.</a:t>
            </a:r>
            <a:endParaRPr lang="fr-FR" sz="1400" b="1" dirty="0">
              <a:solidFill>
                <a:schemeClr val="tx1">
                  <a:lumMod val="95000"/>
                  <a:lumOff val="5000"/>
                </a:schemeClr>
              </a:solidFill>
            </a:endParaRPr>
          </a:p>
          <a:p>
            <a:pPr marL="0" indent="0">
              <a:buNone/>
            </a:pPr>
            <a:endParaRPr lang="fr-MA" sz="1400" b="1" dirty="0">
              <a:solidFill>
                <a:schemeClr val="accent2">
                  <a:lumMod val="50000"/>
                </a:schemeClr>
              </a:solidFill>
            </a:endParaRPr>
          </a:p>
        </p:txBody>
      </p:sp>
    </p:spTree>
    <p:extLst>
      <p:ext uri="{BB962C8B-B14F-4D97-AF65-F5344CB8AC3E}">
        <p14:creationId xmlns:p14="http://schemas.microsoft.com/office/powerpoint/2010/main" val="1315527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A60E2697-EF09-43BA-B52B-6CB95D3EA5F3}"/>
              </a:ext>
            </a:extLst>
          </p:cNvPr>
          <p:cNvSpPr>
            <a:spLocks noGrp="1"/>
          </p:cNvSpPr>
          <p:nvPr>
            <p:ph idx="1"/>
          </p:nvPr>
        </p:nvSpPr>
        <p:spPr>
          <a:xfrm>
            <a:off x="1285875" y="266700"/>
            <a:ext cx="9620250" cy="6324600"/>
          </a:xfrm>
        </p:spPr>
        <p:txBody>
          <a:bodyPr/>
          <a:lstStyle/>
          <a:p>
            <a:pPr marL="0" indent="0">
              <a:buNone/>
            </a:pPr>
            <a:r>
              <a:rPr lang="fr-FR" sz="1400" dirty="0">
                <a:solidFill>
                  <a:schemeClr val="tx1">
                    <a:lumMod val="95000"/>
                    <a:lumOff val="5000"/>
                  </a:schemeClr>
                </a:solidFill>
              </a:rPr>
              <a:t> b. Diagramme de classe de notre site web : ………………………………………………………………0512</a:t>
            </a:r>
            <a:endParaRPr lang="fr-MA" sz="1400" dirty="0">
              <a:solidFill>
                <a:schemeClr val="tx1">
                  <a:lumMod val="95000"/>
                  <a:lumOff val="5000"/>
                </a:schemeClr>
              </a:solidFill>
            </a:endParaRPr>
          </a:p>
        </p:txBody>
      </p:sp>
      <p:pic>
        <p:nvPicPr>
          <p:cNvPr id="5" name="Image 4">
            <a:extLst>
              <a:ext uri="{FF2B5EF4-FFF2-40B4-BE49-F238E27FC236}">
                <a16:creationId xmlns:a16="http://schemas.microsoft.com/office/drawing/2014/main" id="{6D1CB6D6-DD37-4776-96AF-C3C30A01DD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638175"/>
            <a:ext cx="11506201" cy="6219825"/>
          </a:xfrm>
          <a:prstGeom prst="rect">
            <a:avLst/>
          </a:prstGeom>
        </p:spPr>
      </p:pic>
    </p:spTree>
    <p:extLst>
      <p:ext uri="{BB962C8B-B14F-4D97-AF65-F5344CB8AC3E}">
        <p14:creationId xmlns:p14="http://schemas.microsoft.com/office/powerpoint/2010/main" val="25267770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B7B7515C-706F-4263-9D79-E6013FFD9215}"/>
              </a:ext>
            </a:extLst>
          </p:cNvPr>
          <p:cNvSpPr>
            <a:spLocks noGrp="1"/>
          </p:cNvSpPr>
          <p:nvPr>
            <p:ph idx="1"/>
          </p:nvPr>
        </p:nvSpPr>
        <p:spPr>
          <a:xfrm>
            <a:off x="1295400" y="552450"/>
            <a:ext cx="9601200" cy="6010275"/>
          </a:xfrm>
        </p:spPr>
        <p:txBody>
          <a:bodyPr/>
          <a:lstStyle/>
          <a:p>
            <a:pPr marL="0" indent="0" algn="ctr">
              <a:buNone/>
            </a:pPr>
            <a:r>
              <a:rPr lang="fr-FR" sz="1600" b="1" dirty="0">
                <a:solidFill>
                  <a:schemeClr val="accent2">
                    <a:lumMod val="50000"/>
                  </a:schemeClr>
                </a:solidFill>
              </a:rPr>
              <a:t>En général un diagramme de classe peut contenir les éléments suivants </a:t>
            </a:r>
            <a:r>
              <a:rPr lang="fr-FR" dirty="0">
                <a:solidFill>
                  <a:schemeClr val="accent2">
                    <a:lumMod val="50000"/>
                  </a:schemeClr>
                </a:solidFill>
              </a:rPr>
              <a:t>: </a:t>
            </a:r>
          </a:p>
          <a:p>
            <a:pPr marL="0" indent="0" algn="ctr">
              <a:lnSpc>
                <a:spcPct val="150000"/>
              </a:lnSpc>
              <a:buNone/>
            </a:pPr>
            <a:r>
              <a:rPr lang="fr-FR" dirty="0"/>
              <a:t>➢ </a:t>
            </a:r>
            <a:r>
              <a:rPr lang="fr-FR" sz="1400" b="1" dirty="0"/>
              <a:t>Les classes: </a:t>
            </a:r>
            <a:r>
              <a:rPr lang="fr-FR" sz="1400" dirty="0"/>
              <a:t>une classe représente la description formelle d’un ensemble d’objets ayant une sémantique et des caractéristiques communes. Elle est représentée en utilisant un rectangle divisé en trois sections. La section supérieure est le nom de la classe, la section centrale définit les propriétés de la classe alors que la section du bas énumère les méthodes de la classe</a:t>
            </a:r>
            <a:r>
              <a:rPr lang="fr-FR" dirty="0"/>
              <a:t>.</a:t>
            </a:r>
          </a:p>
          <a:p>
            <a:pPr marL="0" indent="0" algn="ctr">
              <a:buNone/>
            </a:pPr>
            <a:endParaRPr lang="fr-FR" dirty="0"/>
          </a:p>
          <a:p>
            <a:pPr marL="0" indent="0" algn="ctr">
              <a:lnSpc>
                <a:spcPct val="150000"/>
              </a:lnSpc>
              <a:buNone/>
            </a:pPr>
            <a:r>
              <a:rPr lang="fr-FR" dirty="0"/>
              <a:t> ➢ </a:t>
            </a:r>
            <a:r>
              <a:rPr lang="fr-FR" sz="1400" b="1" dirty="0"/>
              <a:t>Les associations : </a:t>
            </a:r>
            <a:r>
              <a:rPr lang="fr-FR" sz="1400" dirty="0"/>
              <a:t>une association est une relation entre deux classes (association binaire) ou plus (association n-aire), qui décrit les connexions structurelles entre leurs instances. Une association indique donc que des liens peuvent exister entre des instances des classes associées</a:t>
            </a:r>
            <a:r>
              <a:rPr lang="fr-FR" dirty="0"/>
              <a:t>.</a:t>
            </a:r>
          </a:p>
          <a:p>
            <a:pPr marL="0" indent="0" algn="ctr">
              <a:buNone/>
            </a:pPr>
            <a:endParaRPr lang="fr-FR" dirty="0"/>
          </a:p>
          <a:p>
            <a:pPr marL="0" indent="0" algn="ctr">
              <a:lnSpc>
                <a:spcPct val="150000"/>
              </a:lnSpc>
              <a:buNone/>
            </a:pPr>
            <a:r>
              <a:rPr lang="fr-FR" dirty="0"/>
              <a:t> </a:t>
            </a:r>
            <a:r>
              <a:rPr lang="fr-FR" b="1" dirty="0"/>
              <a:t>➢ </a:t>
            </a:r>
            <a:r>
              <a:rPr lang="fr-FR" sz="1400" b="1" dirty="0"/>
              <a:t>Les attributs </a:t>
            </a:r>
            <a:r>
              <a:rPr lang="fr-FR" b="1" dirty="0"/>
              <a:t>: </a:t>
            </a:r>
            <a:r>
              <a:rPr lang="fr-FR" sz="1400" dirty="0"/>
              <a:t>les attributs représentent les données encapsulées dans les objets des classes. Chacune de ces informations est définie par un nom, un type de données, une visibilité et peut être initialisé. Le nom de l’attribut doit être unique dans la classe</a:t>
            </a:r>
            <a:endParaRPr lang="fr-MA" sz="1400" dirty="0"/>
          </a:p>
          <a:p>
            <a:pPr marL="0" indent="0">
              <a:buNone/>
            </a:pPr>
            <a:endParaRPr lang="fr-MA" dirty="0"/>
          </a:p>
        </p:txBody>
      </p:sp>
    </p:spTree>
    <p:extLst>
      <p:ext uri="{BB962C8B-B14F-4D97-AF65-F5344CB8AC3E}">
        <p14:creationId xmlns:p14="http://schemas.microsoft.com/office/powerpoint/2010/main" val="3226424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C9D7F58-AA2A-406D-99F7-AEA6FC11DB65}"/>
              </a:ext>
            </a:extLst>
          </p:cNvPr>
          <p:cNvSpPr>
            <a:spLocks noGrp="1"/>
          </p:cNvSpPr>
          <p:nvPr>
            <p:ph type="title"/>
          </p:nvPr>
        </p:nvSpPr>
        <p:spPr>
          <a:xfrm>
            <a:off x="1371600" y="314325"/>
            <a:ext cx="9601200" cy="304800"/>
          </a:xfrm>
        </p:spPr>
        <p:txBody>
          <a:bodyPr/>
          <a:lstStyle/>
          <a:p>
            <a:pPr>
              <a:lnSpc>
                <a:spcPct val="94000"/>
              </a:lnSpc>
              <a:spcBef>
                <a:spcPts val="1000"/>
              </a:spcBef>
              <a:spcAft>
                <a:spcPts val="200"/>
              </a:spcAft>
            </a:pPr>
            <a:r>
              <a:rPr lang="fr-MA" sz="1400" b="1" dirty="0">
                <a:solidFill>
                  <a:schemeClr val="accent2">
                    <a:lumMod val="50000"/>
                  </a:schemeClr>
                </a:solidFill>
                <a:latin typeface="+mn-lt"/>
                <a:ea typeface="+mn-ea"/>
                <a:cs typeface="+mn-cs"/>
              </a:rPr>
              <a:t>2 Les outils de développement </a:t>
            </a:r>
          </a:p>
        </p:txBody>
      </p:sp>
      <p:sp>
        <p:nvSpPr>
          <p:cNvPr id="3" name="Espace réservé du contenu 2">
            <a:extLst>
              <a:ext uri="{FF2B5EF4-FFF2-40B4-BE49-F238E27FC236}">
                <a16:creationId xmlns:a16="http://schemas.microsoft.com/office/drawing/2014/main" id="{3719BD0A-D134-4722-A8EE-2383763790ED}"/>
              </a:ext>
            </a:extLst>
          </p:cNvPr>
          <p:cNvSpPr>
            <a:spLocks noGrp="1"/>
          </p:cNvSpPr>
          <p:nvPr>
            <p:ph idx="1"/>
          </p:nvPr>
        </p:nvSpPr>
        <p:spPr>
          <a:xfrm>
            <a:off x="1371600" y="952500"/>
            <a:ext cx="9601200" cy="5591175"/>
          </a:xfrm>
        </p:spPr>
        <p:txBody>
          <a:bodyPr>
            <a:normAutofit/>
          </a:bodyPr>
          <a:lstStyle/>
          <a:p>
            <a:pPr marL="0" indent="0" algn="ctr">
              <a:lnSpc>
                <a:spcPct val="150000"/>
              </a:lnSpc>
              <a:buNone/>
            </a:pPr>
            <a:r>
              <a:rPr lang="fr-FR" sz="1400" b="1" dirty="0">
                <a:solidFill>
                  <a:srgbClr val="0070C0"/>
                </a:solidFill>
              </a:rPr>
              <a:t>Xampp : </a:t>
            </a:r>
            <a:r>
              <a:rPr lang="fr-FR" sz="1400" dirty="0"/>
              <a:t>XAMPP est un ensemble de logiciels permettant de mettre en place facilement un serveur Web local, un serveur FTP et un serveur de messagerie électronique. Il s'agit d'une distribution de logiciels libres (X (cross) Apache Maria DB Perl PHP) offrant une bonne souplesse d'utilisation, réputée pour son installation simple et rapide.</a:t>
            </a:r>
          </a:p>
          <a:p>
            <a:pPr marL="0" indent="0">
              <a:buNone/>
            </a:pPr>
            <a:endParaRPr lang="fr-FR" sz="1400" dirty="0"/>
          </a:p>
          <a:p>
            <a:pPr marL="0" indent="0" algn="ctr">
              <a:lnSpc>
                <a:spcPct val="150000"/>
              </a:lnSpc>
              <a:buNone/>
            </a:pPr>
            <a:r>
              <a:rPr lang="fr-FR" sz="1400" b="1" dirty="0">
                <a:solidFill>
                  <a:srgbClr val="0070C0"/>
                </a:solidFill>
              </a:rPr>
              <a:t>HTML : </a:t>
            </a:r>
            <a:r>
              <a:rPr lang="fr-FR" sz="1400" dirty="0"/>
              <a:t>L’</a:t>
            </a:r>
            <a:r>
              <a:rPr lang="fr-FR" sz="1400" dirty="0" err="1"/>
              <a:t>HypertextMarkupLanguage</a:t>
            </a:r>
            <a:r>
              <a:rPr lang="fr-FR" sz="1400" dirty="0"/>
              <a:t>, généralement abrégé HTML, est le format de données conçu pour représenter les pages web. C’est un langage de balisage permettant d’écrire de l’hypertexte, d’où son nom. HTML permet également de structurer sémantiquement et de mettre en forme le contenu des pages, d’inclure des ressources multimédias dont des images, des formulaires de saisie, et des programmes informatiques. Il est souvent utilisé conjointement avec des langages de programmation (PHP, JavaScript…) et des formats de présentation (feuilles de style en cascade).</a:t>
            </a:r>
          </a:p>
          <a:p>
            <a:pPr marL="0" indent="0">
              <a:lnSpc>
                <a:spcPct val="150000"/>
              </a:lnSpc>
              <a:buNone/>
            </a:pPr>
            <a:endParaRPr lang="fr-FR" sz="1400" dirty="0"/>
          </a:p>
          <a:p>
            <a:pPr marL="0" indent="0" algn="ctr">
              <a:lnSpc>
                <a:spcPct val="150000"/>
              </a:lnSpc>
              <a:buNone/>
            </a:pPr>
            <a:r>
              <a:rPr lang="fr-FR" sz="1400" b="1" dirty="0">
                <a:solidFill>
                  <a:srgbClr val="0070C0"/>
                </a:solidFill>
              </a:rPr>
              <a:t> CSS : </a:t>
            </a:r>
            <a:r>
              <a:rPr lang="fr-FR" sz="1400" dirty="0"/>
              <a:t>l'anglais: Cascading Style Sheets, forment un Les feuilles de style en cascade, généralement appelées CSS de langage informatique qui décrit la présentation des documents HTML et XML Les standards définissant CSS sont 14 publiés par le World Wide Web Consortium (W3C). Introduit au milieu des années 1990, CSS Devient couramment utilisé dans la conception des sites web et bien pris en charge par les navigateurs web dans les années 2000.</a:t>
            </a:r>
          </a:p>
          <a:p>
            <a:pPr marL="0" indent="0">
              <a:buNone/>
            </a:pPr>
            <a:endParaRPr lang="fr-MA" dirty="0"/>
          </a:p>
        </p:txBody>
      </p:sp>
    </p:spTree>
    <p:extLst>
      <p:ext uri="{BB962C8B-B14F-4D97-AF65-F5344CB8AC3E}">
        <p14:creationId xmlns:p14="http://schemas.microsoft.com/office/powerpoint/2010/main" val="14301074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A86343DB-CC8B-46FF-B99B-2DC53DC8F108}"/>
              </a:ext>
            </a:extLst>
          </p:cNvPr>
          <p:cNvSpPr>
            <a:spLocks noGrp="1"/>
          </p:cNvSpPr>
          <p:nvPr>
            <p:ph idx="1"/>
          </p:nvPr>
        </p:nvSpPr>
        <p:spPr>
          <a:xfrm>
            <a:off x="1371600" y="466726"/>
            <a:ext cx="9601200" cy="5715000"/>
          </a:xfrm>
        </p:spPr>
        <p:txBody>
          <a:bodyPr>
            <a:normAutofit lnSpcReduction="10000"/>
          </a:bodyPr>
          <a:lstStyle/>
          <a:p>
            <a:pPr marL="0" indent="0" algn="ctr">
              <a:lnSpc>
                <a:spcPct val="160000"/>
              </a:lnSpc>
              <a:buNone/>
            </a:pPr>
            <a:r>
              <a:rPr lang="fr-FR" sz="1400" b="1" dirty="0">
                <a:solidFill>
                  <a:srgbClr val="0070C0"/>
                </a:solidFill>
              </a:rPr>
              <a:t>   BOOTSTRAP : </a:t>
            </a:r>
            <a:r>
              <a:rPr lang="fr-FR" sz="1400" dirty="0"/>
              <a:t>est une collection d'outils utiles à la création du design (graphisme, animation et interactions avec la page dans le navigateur, etc.) de sites et d'applications web. C'est un ensemble qui contient des codes HTML et CSS, des formulaires, boutons, outils de navigation et autres éléments interactifs, ainsi que des extensions JavaScript</a:t>
            </a:r>
          </a:p>
          <a:p>
            <a:pPr marL="0" indent="0" algn="ctr">
              <a:lnSpc>
                <a:spcPct val="160000"/>
              </a:lnSpc>
              <a:buNone/>
            </a:pPr>
            <a:r>
              <a:rPr lang="fr-FR" sz="1400" dirty="0"/>
              <a:t> en option. </a:t>
            </a:r>
          </a:p>
          <a:p>
            <a:pPr marL="0" indent="0" algn="ctr">
              <a:lnSpc>
                <a:spcPct val="150000"/>
              </a:lnSpc>
              <a:buNone/>
            </a:pPr>
            <a:endParaRPr lang="fr-FR" sz="1400" dirty="0"/>
          </a:p>
          <a:p>
            <a:pPr marL="0" indent="0" algn="ctr">
              <a:lnSpc>
                <a:spcPct val="150000"/>
              </a:lnSpc>
              <a:buNone/>
            </a:pPr>
            <a:r>
              <a:rPr lang="fr-FR" sz="1400" b="1" dirty="0">
                <a:solidFill>
                  <a:srgbClr val="0070C0"/>
                </a:solidFill>
              </a:rPr>
              <a:t>PHP : </a:t>
            </a:r>
            <a:r>
              <a:rPr lang="fr-FR" sz="1400" dirty="0" err="1"/>
              <a:t>Hypertext</a:t>
            </a:r>
            <a:r>
              <a:rPr lang="fr-FR" sz="1400" dirty="0"/>
              <a:t> Preprocessor, plus connu sous son sigle PHP(acronyme récursif), est un langage de programmation principalement utilisé pour produire des pages Web dynamiques via un serveur HTTP, mais pouvant également fonctionner comme n'importe quel langage interprété de façon locale. PHP est un langage impératif orienté objet. PHP a permis de créer un grand nombre de sites web célèbres, comme Facebook, Wikipédia, etc. Il est considéré comme la base de la création des sites Internet dits Dynamiques</a:t>
            </a:r>
          </a:p>
          <a:p>
            <a:pPr marL="0" indent="0" algn="ctr">
              <a:lnSpc>
                <a:spcPct val="150000"/>
              </a:lnSpc>
              <a:buNone/>
            </a:pPr>
            <a:endParaRPr lang="fr-FR" sz="1400" dirty="0"/>
          </a:p>
          <a:p>
            <a:pPr marL="0" indent="0" algn="ctr">
              <a:lnSpc>
                <a:spcPct val="160000"/>
              </a:lnSpc>
              <a:buNone/>
            </a:pPr>
            <a:r>
              <a:rPr lang="fr-FR" sz="1400" b="1" dirty="0">
                <a:solidFill>
                  <a:srgbClr val="0070C0"/>
                </a:solidFill>
              </a:rPr>
              <a:t> MYSQL : </a:t>
            </a:r>
            <a:r>
              <a:rPr lang="fr-FR" sz="1400" dirty="0"/>
              <a:t>est un système de gestion de bases de données relationnelles (SGBDR). Il est distribué sous une double licence GPL et propriétaire Il fait partie des logiciels de gestion de base de données les plus utilisés au monde, autant par le grand public (applications web principalement) que par des professionnels, en concurrence avec Oracle, Informix et Microsoft SQL Server.</a:t>
            </a:r>
          </a:p>
          <a:p>
            <a:pPr marL="0" indent="0" algn="ctr">
              <a:lnSpc>
                <a:spcPct val="160000"/>
              </a:lnSpc>
              <a:buNone/>
            </a:pPr>
            <a:endParaRPr lang="fr-FR" sz="1400" dirty="0"/>
          </a:p>
          <a:p>
            <a:pPr marL="0" indent="0">
              <a:buNone/>
            </a:pPr>
            <a:endParaRPr lang="fr-MA" dirty="0"/>
          </a:p>
        </p:txBody>
      </p:sp>
    </p:spTree>
    <p:extLst>
      <p:ext uri="{BB962C8B-B14F-4D97-AF65-F5344CB8AC3E}">
        <p14:creationId xmlns:p14="http://schemas.microsoft.com/office/powerpoint/2010/main" val="2312226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15C22A3E-D41F-48E0-B7F1-E1FF3F541CF2}"/>
              </a:ext>
            </a:extLst>
          </p:cNvPr>
          <p:cNvSpPr>
            <a:spLocks noGrp="1"/>
          </p:cNvSpPr>
          <p:nvPr>
            <p:ph idx="1"/>
          </p:nvPr>
        </p:nvSpPr>
        <p:spPr>
          <a:xfrm>
            <a:off x="1295400" y="809625"/>
            <a:ext cx="9601200" cy="5600700"/>
          </a:xfrm>
        </p:spPr>
        <p:txBody>
          <a:bodyPr/>
          <a:lstStyle/>
          <a:p>
            <a:pPr marL="0" indent="0" algn="ctr">
              <a:lnSpc>
                <a:spcPct val="150000"/>
              </a:lnSpc>
              <a:buNone/>
            </a:pPr>
            <a:r>
              <a:rPr lang="fr-FR" sz="1400" b="1" dirty="0">
                <a:solidFill>
                  <a:srgbClr val="0070C0"/>
                </a:solidFill>
              </a:rPr>
              <a:t>JAVASCRIPT :  </a:t>
            </a:r>
            <a:r>
              <a:rPr lang="fr-FR" sz="1400" dirty="0"/>
              <a:t>JavaScript est un langage de script orienté objet principalement utilisé dans les pages HTML. À l’opposé des langages serveur (qui s’exécutent sur le site), JavaScript est exécuté sur l’ordinateur de l’internaute par le navigateur lui-- même. Ainsi, ce langage permet une interaction avec l’utilisateur en fonction de ses actions (lors du passage de la souris au dessus d’un élément, du redimensionnement de la page…)</a:t>
            </a:r>
          </a:p>
          <a:p>
            <a:pPr marL="0" indent="0" algn="ctr">
              <a:lnSpc>
                <a:spcPct val="150000"/>
              </a:lnSpc>
              <a:buNone/>
            </a:pPr>
            <a:endParaRPr lang="fr-FR" sz="1400" dirty="0"/>
          </a:p>
          <a:p>
            <a:pPr marL="0" indent="0" algn="ctr">
              <a:lnSpc>
                <a:spcPct val="150000"/>
              </a:lnSpc>
              <a:buNone/>
            </a:pPr>
            <a:r>
              <a:rPr lang="fr-FR" sz="1400" b="1" dirty="0">
                <a:solidFill>
                  <a:srgbClr val="0070C0"/>
                </a:solidFill>
              </a:rPr>
              <a:t>JQuery : </a:t>
            </a:r>
            <a:r>
              <a:rPr lang="fr-FR" sz="1400" dirty="0"/>
              <a:t>est une bibliothèque JavaScript open-source et cross-browser qui permet de traverser et manipuler très facilement l’arbre DOM de vous pages JQuery est une bibliothèque JavaScript open-source et cross-browser qui permet de traverser et manipuler très facilement l’arbre DOM de vous pages.</a:t>
            </a:r>
          </a:p>
          <a:p>
            <a:pPr marL="0" indent="0" algn="ctr">
              <a:lnSpc>
                <a:spcPct val="150000"/>
              </a:lnSpc>
              <a:buNone/>
            </a:pPr>
            <a:endParaRPr lang="fr-FR" sz="1400" dirty="0"/>
          </a:p>
          <a:p>
            <a:pPr marL="0" indent="0" algn="ctr">
              <a:lnSpc>
                <a:spcPct val="150000"/>
              </a:lnSpc>
              <a:buNone/>
            </a:pPr>
            <a:r>
              <a:rPr lang="fr-FR" sz="1400" b="1" dirty="0">
                <a:solidFill>
                  <a:srgbClr val="0070C0"/>
                </a:solidFill>
              </a:rPr>
              <a:t>   AJAX :</a:t>
            </a:r>
            <a:r>
              <a:rPr lang="fr-FR" sz="1400" dirty="0"/>
              <a:t> permet de communiquer avec le serveur à l'aide de code Javascript en arrière-plan pendant que la page est affichée à l'écran. Ainsi le contenu de la page peut être modifié sans qu'il soit nécessaire de faire transiter et afficher la page en entier.</a:t>
            </a:r>
          </a:p>
          <a:p>
            <a:pPr marL="0" indent="0" algn="ctr">
              <a:lnSpc>
                <a:spcPct val="150000"/>
              </a:lnSpc>
              <a:buNone/>
            </a:pPr>
            <a:endParaRPr lang="fr-FR" sz="1400" dirty="0"/>
          </a:p>
          <a:p>
            <a:pPr marL="0" indent="0" algn="ctr">
              <a:lnSpc>
                <a:spcPct val="150000"/>
              </a:lnSpc>
              <a:buNone/>
            </a:pPr>
            <a:endParaRPr lang="fr-FR" sz="1400" dirty="0"/>
          </a:p>
          <a:p>
            <a:pPr marL="0" indent="0" algn="ctr">
              <a:lnSpc>
                <a:spcPct val="150000"/>
              </a:lnSpc>
              <a:buNone/>
            </a:pPr>
            <a:endParaRPr lang="fr-FR" sz="1400" dirty="0"/>
          </a:p>
          <a:p>
            <a:pPr marL="0" indent="0" algn="ctr">
              <a:lnSpc>
                <a:spcPct val="150000"/>
              </a:lnSpc>
              <a:buNone/>
            </a:pPr>
            <a:endParaRPr lang="fr-FR" sz="1400" dirty="0"/>
          </a:p>
          <a:p>
            <a:pPr marL="0" indent="0">
              <a:buNone/>
            </a:pPr>
            <a:endParaRPr lang="fr-MA" dirty="0"/>
          </a:p>
        </p:txBody>
      </p:sp>
    </p:spTree>
    <p:extLst>
      <p:ext uri="{BB962C8B-B14F-4D97-AF65-F5344CB8AC3E}">
        <p14:creationId xmlns:p14="http://schemas.microsoft.com/office/powerpoint/2010/main" val="31241881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EC73C5-2DBC-43B0-BECF-630D225922D0}"/>
              </a:ext>
            </a:extLst>
          </p:cNvPr>
          <p:cNvSpPr>
            <a:spLocks noGrp="1"/>
          </p:cNvSpPr>
          <p:nvPr>
            <p:ph type="title"/>
          </p:nvPr>
        </p:nvSpPr>
        <p:spPr>
          <a:xfrm>
            <a:off x="1295400" y="2552699"/>
            <a:ext cx="9601200" cy="771526"/>
          </a:xfrm>
        </p:spPr>
        <p:txBody>
          <a:bodyPr>
            <a:normAutofit/>
          </a:bodyPr>
          <a:lstStyle/>
          <a:p>
            <a:pPr algn="ctr">
              <a:lnSpc>
                <a:spcPct val="94000"/>
              </a:lnSpc>
              <a:spcBef>
                <a:spcPts val="1000"/>
              </a:spcBef>
              <a:spcAft>
                <a:spcPts val="200"/>
              </a:spcAft>
            </a:pPr>
            <a:r>
              <a:rPr lang="fr-MA" sz="4000" b="1" dirty="0">
                <a:solidFill>
                  <a:schemeClr val="accent2">
                    <a:lumMod val="50000"/>
                  </a:schemeClr>
                </a:solidFill>
                <a:latin typeface="+mn-lt"/>
                <a:ea typeface="+mn-ea"/>
                <a:cs typeface="+mn-cs"/>
              </a:rPr>
              <a:t>2. Présentation de l’application</a:t>
            </a:r>
          </a:p>
        </p:txBody>
      </p:sp>
    </p:spTree>
    <p:extLst>
      <p:ext uri="{BB962C8B-B14F-4D97-AF65-F5344CB8AC3E}">
        <p14:creationId xmlns:p14="http://schemas.microsoft.com/office/powerpoint/2010/main" val="2400748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3EC727E-F932-4BB1-8DD9-C5FAFC7C3044}"/>
              </a:ext>
            </a:extLst>
          </p:cNvPr>
          <p:cNvSpPr>
            <a:spLocks noGrp="1"/>
          </p:cNvSpPr>
          <p:nvPr>
            <p:ph type="title"/>
          </p:nvPr>
        </p:nvSpPr>
        <p:spPr>
          <a:xfrm>
            <a:off x="723900" y="190500"/>
            <a:ext cx="3855720" cy="685800"/>
          </a:xfrm>
        </p:spPr>
        <p:txBody>
          <a:bodyPr/>
          <a:lstStyle/>
          <a:p>
            <a:pPr algn="ctr"/>
            <a:r>
              <a:rPr lang="fr-MA" b="1" dirty="0"/>
              <a:t> </a:t>
            </a:r>
            <a:r>
              <a:rPr lang="fr-MA" sz="1400" b="1" dirty="0">
                <a:solidFill>
                  <a:schemeClr val="bg1"/>
                </a:solidFill>
              </a:rPr>
              <a:t>1. L’en-tête du site</a:t>
            </a:r>
          </a:p>
        </p:txBody>
      </p:sp>
      <p:sp>
        <p:nvSpPr>
          <p:cNvPr id="4" name="Espace réservé du texte 3">
            <a:extLst>
              <a:ext uri="{FF2B5EF4-FFF2-40B4-BE49-F238E27FC236}">
                <a16:creationId xmlns:a16="http://schemas.microsoft.com/office/drawing/2014/main" id="{A44A2D8E-E5F0-4C35-B51E-8CB6C0A9E86E}"/>
              </a:ext>
            </a:extLst>
          </p:cNvPr>
          <p:cNvSpPr>
            <a:spLocks noGrp="1"/>
          </p:cNvSpPr>
          <p:nvPr>
            <p:ph type="body" sz="half" idx="2"/>
          </p:nvPr>
        </p:nvSpPr>
        <p:spPr>
          <a:xfrm>
            <a:off x="723900" y="1476375"/>
            <a:ext cx="3855720" cy="4391025"/>
          </a:xfrm>
        </p:spPr>
        <p:txBody>
          <a:bodyPr/>
          <a:lstStyle/>
          <a:p>
            <a:pPr algn="ctr">
              <a:lnSpc>
                <a:spcPct val="150000"/>
              </a:lnSpc>
            </a:pPr>
            <a:r>
              <a:rPr lang="fr-FR" dirty="0"/>
              <a:t>C'est un en-tête représentant un logo de la tribunal sur le nom mahakim et le menu continent quatre choses: Services électroniques, se Connecter, instructions et Contactez-nous, nous verrons tout cela avec les détails dans les chapitres suivantes</a:t>
            </a:r>
            <a:endParaRPr lang="fr-MA" dirty="0"/>
          </a:p>
        </p:txBody>
      </p:sp>
      <p:pic>
        <p:nvPicPr>
          <p:cNvPr id="10" name="Espace réservé du contenu 9">
            <a:extLst>
              <a:ext uri="{FF2B5EF4-FFF2-40B4-BE49-F238E27FC236}">
                <a16:creationId xmlns:a16="http://schemas.microsoft.com/office/drawing/2014/main" id="{83C5F803-2510-46DA-8672-9FCB4AC9888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43550" y="0"/>
            <a:ext cx="6648449" cy="6858000"/>
          </a:xfrm>
        </p:spPr>
      </p:pic>
    </p:spTree>
    <p:extLst>
      <p:ext uri="{BB962C8B-B14F-4D97-AF65-F5344CB8AC3E}">
        <p14:creationId xmlns:p14="http://schemas.microsoft.com/office/powerpoint/2010/main" val="3419527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3D0BD2F-C8FA-43ED-A170-300E3BD07A52}"/>
              </a:ext>
            </a:extLst>
          </p:cNvPr>
          <p:cNvSpPr>
            <a:spLocks noGrp="1"/>
          </p:cNvSpPr>
          <p:nvPr>
            <p:ph type="title"/>
          </p:nvPr>
        </p:nvSpPr>
        <p:spPr>
          <a:xfrm>
            <a:off x="723900" y="519113"/>
            <a:ext cx="3855720" cy="333376"/>
          </a:xfrm>
        </p:spPr>
        <p:txBody>
          <a:bodyPr/>
          <a:lstStyle/>
          <a:p>
            <a:pPr algn="ctr"/>
            <a:r>
              <a:rPr lang="fr-MA" sz="1400" b="1" dirty="0">
                <a:solidFill>
                  <a:schemeClr val="bg1"/>
                </a:solidFill>
              </a:rPr>
              <a:t>2. Contactez-nous</a:t>
            </a:r>
            <a:br>
              <a:rPr lang="fr-MA" dirty="0"/>
            </a:br>
            <a:endParaRPr lang="fr-MA" dirty="0"/>
          </a:p>
        </p:txBody>
      </p:sp>
      <p:pic>
        <p:nvPicPr>
          <p:cNvPr id="6" name="Espace réservé du contenu 5">
            <a:extLst>
              <a:ext uri="{FF2B5EF4-FFF2-40B4-BE49-F238E27FC236}">
                <a16:creationId xmlns:a16="http://schemas.microsoft.com/office/drawing/2014/main" id="{FFB894BF-7DD6-410A-9DE4-94DFAAE933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24500" y="66675"/>
            <a:ext cx="6667500" cy="6791325"/>
          </a:xfrm>
        </p:spPr>
      </p:pic>
      <p:sp>
        <p:nvSpPr>
          <p:cNvPr id="4" name="Espace réservé du texte 3">
            <a:extLst>
              <a:ext uri="{FF2B5EF4-FFF2-40B4-BE49-F238E27FC236}">
                <a16:creationId xmlns:a16="http://schemas.microsoft.com/office/drawing/2014/main" id="{66ABDF25-C0AF-4851-8741-722561D512BD}"/>
              </a:ext>
            </a:extLst>
          </p:cNvPr>
          <p:cNvSpPr>
            <a:spLocks noGrp="1"/>
          </p:cNvSpPr>
          <p:nvPr>
            <p:ph type="body" sz="half" idx="2"/>
          </p:nvPr>
        </p:nvSpPr>
        <p:spPr>
          <a:xfrm>
            <a:off x="723900" y="1381125"/>
            <a:ext cx="3855720" cy="4486275"/>
          </a:xfrm>
        </p:spPr>
        <p:txBody>
          <a:bodyPr/>
          <a:lstStyle/>
          <a:p>
            <a:pPr algn="ctr">
              <a:lnSpc>
                <a:spcPct val="150000"/>
              </a:lnSpc>
            </a:pPr>
            <a:r>
              <a:rPr lang="fr-FR" dirty="0"/>
              <a:t>dans cette partie nous faisons la validation par le langage PHP,</a:t>
            </a:r>
          </a:p>
          <a:p>
            <a:pPr algn="ctr">
              <a:lnSpc>
                <a:spcPct val="150000"/>
              </a:lnSpc>
            </a:pPr>
            <a:r>
              <a:rPr lang="fr-FR" dirty="0"/>
              <a:t>sous cette forme, il y a six entrées (nom, prénom, adjectif, Télé , email, message) sont transférées à l'administrateur pour voir les notes et suggestions des citoyens envers les services électroniques du ministère de la Justice et des Libertés</a:t>
            </a:r>
            <a:endParaRPr lang="fr-MA" dirty="0"/>
          </a:p>
        </p:txBody>
      </p:sp>
    </p:spTree>
    <p:extLst>
      <p:ext uri="{BB962C8B-B14F-4D97-AF65-F5344CB8AC3E}">
        <p14:creationId xmlns:p14="http://schemas.microsoft.com/office/powerpoint/2010/main" val="281554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133">
            <a:extLst>
              <a:ext uri="{FF2B5EF4-FFF2-40B4-BE49-F238E27FC236}">
                <a16:creationId xmlns:a16="http://schemas.microsoft.com/office/drawing/2014/main" id="{B51D4615-8518-4670-BAC7-C08DD7761C20}"/>
              </a:ext>
            </a:extLst>
          </p:cNvPr>
          <p:cNvPicPr/>
          <p:nvPr/>
        </p:nvPicPr>
        <p:blipFill>
          <a:blip r:embed="rId2"/>
          <a:stretch>
            <a:fillRect/>
          </a:stretch>
        </p:blipFill>
        <p:spPr>
          <a:xfrm rot="16200001">
            <a:off x="2679700" y="-2654301"/>
            <a:ext cx="6858001" cy="12166600"/>
          </a:xfrm>
          <a:prstGeom prst="rect">
            <a:avLst/>
          </a:prstGeom>
        </p:spPr>
      </p:pic>
      <p:sp>
        <p:nvSpPr>
          <p:cNvPr id="2" name="Titre 1">
            <a:extLst>
              <a:ext uri="{FF2B5EF4-FFF2-40B4-BE49-F238E27FC236}">
                <a16:creationId xmlns:a16="http://schemas.microsoft.com/office/drawing/2014/main" id="{954657C6-94BA-4D10-933B-003E5B164A4C}"/>
              </a:ext>
            </a:extLst>
          </p:cNvPr>
          <p:cNvSpPr>
            <a:spLocks noGrp="1"/>
          </p:cNvSpPr>
          <p:nvPr>
            <p:ph type="ctrTitle"/>
          </p:nvPr>
        </p:nvSpPr>
        <p:spPr>
          <a:xfrm>
            <a:off x="3716036" y="210601"/>
            <a:ext cx="4759928" cy="493198"/>
          </a:xfrm>
          <a:solidFill>
            <a:srgbClr val="FDB003"/>
          </a:solidFill>
        </p:spPr>
        <p:txBody>
          <a:bodyPr>
            <a:normAutofit/>
          </a:bodyPr>
          <a:lstStyle/>
          <a:p>
            <a:pPr>
              <a:lnSpc>
                <a:spcPct val="150000"/>
              </a:lnSpc>
            </a:pPr>
            <a:r>
              <a:rPr lang="fr-MA" sz="2000" b="1" dirty="0">
                <a:solidFill>
                  <a:schemeClr val="accent1">
                    <a:lumMod val="50000"/>
                  </a:schemeClr>
                </a:solidFill>
              </a:rPr>
              <a:t>REMERCIEMENTS</a:t>
            </a:r>
            <a:r>
              <a:rPr lang="fr-MA" sz="1600" b="1" dirty="0">
                <a:solidFill>
                  <a:schemeClr val="accent1">
                    <a:lumMod val="50000"/>
                  </a:schemeClr>
                </a:solidFill>
              </a:rPr>
              <a:t> </a:t>
            </a:r>
          </a:p>
        </p:txBody>
      </p:sp>
      <p:sp>
        <p:nvSpPr>
          <p:cNvPr id="3" name="Sous-titre 2">
            <a:extLst>
              <a:ext uri="{FF2B5EF4-FFF2-40B4-BE49-F238E27FC236}">
                <a16:creationId xmlns:a16="http://schemas.microsoft.com/office/drawing/2014/main" id="{8104E197-C952-4242-8C29-0992DD3B3A15}"/>
              </a:ext>
            </a:extLst>
          </p:cNvPr>
          <p:cNvSpPr>
            <a:spLocks noGrp="1"/>
          </p:cNvSpPr>
          <p:nvPr>
            <p:ph type="subTitle" idx="1"/>
          </p:nvPr>
        </p:nvSpPr>
        <p:spPr>
          <a:xfrm>
            <a:off x="1434457" y="1159234"/>
            <a:ext cx="9348486" cy="5243332"/>
          </a:xfrm>
        </p:spPr>
        <p:txBody>
          <a:bodyPr>
            <a:normAutofit fontScale="92500"/>
          </a:bodyPr>
          <a:lstStyle/>
          <a:p>
            <a:pPr algn="l">
              <a:lnSpc>
                <a:spcPct val="150000"/>
              </a:lnSpc>
            </a:pPr>
            <a:r>
              <a:rPr lang="fr-FR" sz="1600" dirty="0"/>
              <a:t>                                Je tiens à remercier tout le personnel du tribunal de la famille que j’ai côtoyé, pour son accueil, </a:t>
            </a:r>
            <a:br>
              <a:rPr lang="fr-FR" sz="1600" dirty="0"/>
            </a:br>
            <a:r>
              <a:rPr lang="fr-FR" sz="1600" dirty="0"/>
              <a:t>                  son soutien et l’aide qu’ils ont pu m’apporter dans la réussite de mon stage.</a:t>
            </a:r>
          </a:p>
          <a:p>
            <a:pPr algn="l">
              <a:lnSpc>
                <a:spcPct val="150000"/>
              </a:lnSpc>
            </a:pPr>
            <a:r>
              <a:rPr lang="fr-FR" sz="1600" dirty="0"/>
              <a:t>                               Tout d’abord, je voudrais adresser un petit mot de remerciement</a:t>
            </a:r>
          </a:p>
          <a:p>
            <a:pPr algn="l">
              <a:lnSpc>
                <a:spcPct val="150000"/>
              </a:lnSpc>
            </a:pPr>
            <a:r>
              <a:rPr lang="fr-FR" sz="1600" dirty="0"/>
              <a:t>                 à MONSIEUR Khouli Mohammed Encadrant chef département système d’informatique du Tribunal</a:t>
            </a:r>
            <a:br>
              <a:rPr lang="fr-FR" sz="1600" dirty="0"/>
            </a:br>
            <a:r>
              <a:rPr lang="fr-FR" sz="1600" dirty="0"/>
              <a:t>                 de la famille de Safi ,qui m’a accordé le grand privilège de passer le stage au sein du tribunal.</a:t>
            </a:r>
          </a:p>
          <a:p>
            <a:pPr algn="l">
              <a:lnSpc>
                <a:spcPct val="150000"/>
              </a:lnSpc>
            </a:pPr>
            <a:r>
              <a:rPr lang="fr-FR" sz="1600" dirty="0"/>
              <a:t>                               Je tiens à présenter mes vifs remerciements à mon encadrant de</a:t>
            </a:r>
          </a:p>
          <a:p>
            <a:pPr algn="l">
              <a:lnSpc>
                <a:spcPct val="150000"/>
              </a:lnSpc>
            </a:pPr>
            <a:r>
              <a:rPr lang="fr-FR" sz="1600" dirty="0"/>
              <a:t>                  stage Monsieur Echchadi </a:t>
            </a:r>
            <a:r>
              <a:rPr lang="fr-FR" sz="1600" dirty="0">
                <a:latin typeface="Times New Roman" panose="02020603050405020304" pitchFamily="18" charset="0"/>
                <a:cs typeface="Times New Roman" panose="02020603050405020304" pitchFamily="18" charset="0"/>
              </a:rPr>
              <a:t>Younes</a:t>
            </a:r>
            <a:r>
              <a:rPr lang="fr-FR" sz="1600" dirty="0"/>
              <a:t>s, pour leurs accueil, leurs aide et toutes ses remarques pertinentes.</a:t>
            </a:r>
          </a:p>
          <a:p>
            <a:pPr>
              <a:lnSpc>
                <a:spcPct val="150000"/>
              </a:lnSpc>
            </a:pPr>
            <a:br>
              <a:rPr lang="fr-MA" dirty="0"/>
            </a:br>
            <a:br>
              <a:rPr lang="fr-MA" dirty="0"/>
            </a:br>
            <a:r>
              <a:rPr lang="fr-FR" sz="1600" b="1" dirty="0">
                <a:solidFill>
                  <a:schemeClr val="accent2">
                    <a:lumMod val="50000"/>
                  </a:schemeClr>
                </a:solidFill>
              </a:rPr>
              <a:t>Je remercie infiniment tout le corps professoral du tribunal familiale</a:t>
            </a:r>
          </a:p>
          <a:p>
            <a:pPr>
              <a:lnSpc>
                <a:spcPct val="150000"/>
              </a:lnSpc>
            </a:pPr>
            <a:r>
              <a:rPr lang="fr-FR" sz="1600" b="1" dirty="0">
                <a:solidFill>
                  <a:schemeClr val="accent2">
                    <a:lumMod val="50000"/>
                  </a:schemeClr>
                </a:solidFill>
              </a:rPr>
              <a:t> de Safi</a:t>
            </a:r>
            <a:br>
              <a:rPr lang="fr-FR" sz="1600" b="1" dirty="0">
                <a:solidFill>
                  <a:schemeClr val="accent2">
                    <a:lumMod val="50000"/>
                  </a:schemeClr>
                </a:solidFill>
              </a:rPr>
            </a:br>
            <a:br>
              <a:rPr lang="fr-FR" sz="1600" b="1" dirty="0">
                <a:solidFill>
                  <a:schemeClr val="accent2">
                    <a:lumMod val="50000"/>
                  </a:schemeClr>
                </a:solidFill>
              </a:rPr>
            </a:br>
            <a:r>
              <a:rPr lang="fr-MA" sz="1200" b="1" dirty="0"/>
              <a:t>Merci à tous !!!</a:t>
            </a:r>
            <a:endParaRPr lang="fr-FR" sz="1600" b="1" dirty="0">
              <a:solidFill>
                <a:schemeClr val="accent2">
                  <a:lumMod val="50000"/>
                </a:schemeClr>
              </a:solidFill>
            </a:endParaRPr>
          </a:p>
        </p:txBody>
      </p:sp>
      <p:sp>
        <p:nvSpPr>
          <p:cNvPr id="8" name="Titre 1">
            <a:extLst>
              <a:ext uri="{FF2B5EF4-FFF2-40B4-BE49-F238E27FC236}">
                <a16:creationId xmlns:a16="http://schemas.microsoft.com/office/drawing/2014/main" id="{9BDF8F05-26F0-4F6B-92D4-4E292C5CD301}"/>
              </a:ext>
            </a:extLst>
          </p:cNvPr>
          <p:cNvSpPr txBox="1">
            <a:spLocks/>
          </p:cNvSpPr>
          <p:nvPr/>
        </p:nvSpPr>
        <p:spPr>
          <a:xfrm>
            <a:off x="3716036" y="210600"/>
            <a:ext cx="4759928" cy="493198"/>
          </a:xfrm>
          <a:prstGeom prst="rect">
            <a:avLst/>
          </a:prstGeom>
          <a:solidFill>
            <a:srgbClr val="FDB003"/>
          </a:solidFill>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fr-MA" sz="2000" b="1" dirty="0">
                <a:solidFill>
                  <a:srgbClr val="002060"/>
                </a:solidFill>
              </a:rPr>
              <a:t>REMERCIEMENTS</a:t>
            </a:r>
            <a:r>
              <a:rPr lang="fr-MA" sz="1600" b="1" dirty="0">
                <a:solidFill>
                  <a:srgbClr val="002060"/>
                </a:solidFill>
              </a:rPr>
              <a:t> </a:t>
            </a:r>
          </a:p>
        </p:txBody>
      </p:sp>
    </p:spTree>
    <p:extLst>
      <p:ext uri="{BB962C8B-B14F-4D97-AF65-F5344CB8AC3E}">
        <p14:creationId xmlns:p14="http://schemas.microsoft.com/office/powerpoint/2010/main" val="14034839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932B7FF-B722-48E5-924F-2B9B34E563B6}"/>
              </a:ext>
            </a:extLst>
          </p:cNvPr>
          <p:cNvSpPr>
            <a:spLocks noGrp="1"/>
          </p:cNvSpPr>
          <p:nvPr>
            <p:ph type="title"/>
          </p:nvPr>
        </p:nvSpPr>
        <p:spPr>
          <a:xfrm>
            <a:off x="723900" y="428625"/>
            <a:ext cx="3855720" cy="371475"/>
          </a:xfrm>
        </p:spPr>
        <p:txBody>
          <a:bodyPr/>
          <a:lstStyle/>
          <a:p>
            <a:pPr algn="ctr"/>
            <a:r>
              <a:rPr lang="fr-MA" sz="1400" b="1" dirty="0">
                <a:solidFill>
                  <a:schemeClr val="bg1"/>
                </a:solidFill>
              </a:rPr>
              <a:t>3. Se connecter</a:t>
            </a:r>
          </a:p>
        </p:txBody>
      </p:sp>
      <p:pic>
        <p:nvPicPr>
          <p:cNvPr id="6" name="Espace réservé du contenu 5">
            <a:extLst>
              <a:ext uri="{FF2B5EF4-FFF2-40B4-BE49-F238E27FC236}">
                <a16:creationId xmlns:a16="http://schemas.microsoft.com/office/drawing/2014/main" id="{C9447DDC-7D4F-4DB0-B6D0-0A74562EB57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53075" y="0"/>
            <a:ext cx="6638925" cy="6858000"/>
          </a:xfrm>
        </p:spPr>
      </p:pic>
      <p:sp>
        <p:nvSpPr>
          <p:cNvPr id="4" name="Espace réservé du texte 3">
            <a:extLst>
              <a:ext uri="{FF2B5EF4-FFF2-40B4-BE49-F238E27FC236}">
                <a16:creationId xmlns:a16="http://schemas.microsoft.com/office/drawing/2014/main" id="{9718C3EC-388B-42D7-B0E9-6FD08D5F9FA7}"/>
              </a:ext>
            </a:extLst>
          </p:cNvPr>
          <p:cNvSpPr>
            <a:spLocks noGrp="1"/>
          </p:cNvSpPr>
          <p:nvPr>
            <p:ph type="body" sz="half" idx="2"/>
          </p:nvPr>
        </p:nvSpPr>
        <p:spPr>
          <a:xfrm>
            <a:off x="723900" y="1247775"/>
            <a:ext cx="3855720" cy="4619625"/>
          </a:xfrm>
        </p:spPr>
        <p:txBody>
          <a:bodyPr/>
          <a:lstStyle/>
          <a:p>
            <a:pPr algn="ctr">
              <a:lnSpc>
                <a:spcPct val="150000"/>
              </a:lnSpc>
            </a:pPr>
            <a:r>
              <a:rPr lang="fr-FR" dirty="0"/>
              <a:t>en login, nous faisons la validation par le langage PHP, et dans ce cas, nous utilisons deux entrées utilisateur-email et mot de passe pour la connexion</a:t>
            </a:r>
          </a:p>
          <a:p>
            <a:pPr algn="ctr">
              <a:lnSpc>
                <a:spcPct val="150000"/>
              </a:lnSpc>
            </a:pPr>
            <a:r>
              <a:rPr lang="fr-FR" dirty="0"/>
              <a:t>dans ce cas il n'a pas le formulaire d'inscription , l'administration leur donne un compte pour les employées</a:t>
            </a:r>
            <a:endParaRPr lang="fr-MA" dirty="0"/>
          </a:p>
        </p:txBody>
      </p:sp>
    </p:spTree>
    <p:extLst>
      <p:ext uri="{BB962C8B-B14F-4D97-AF65-F5344CB8AC3E}">
        <p14:creationId xmlns:p14="http://schemas.microsoft.com/office/powerpoint/2010/main" val="24891706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EC502B-94B0-48FB-BE21-2D5491402FB9}"/>
              </a:ext>
            </a:extLst>
          </p:cNvPr>
          <p:cNvSpPr>
            <a:spLocks noGrp="1"/>
          </p:cNvSpPr>
          <p:nvPr>
            <p:ph type="title"/>
          </p:nvPr>
        </p:nvSpPr>
        <p:spPr>
          <a:xfrm>
            <a:off x="723900" y="876300"/>
            <a:ext cx="3855720" cy="419100"/>
          </a:xfrm>
        </p:spPr>
        <p:txBody>
          <a:bodyPr/>
          <a:lstStyle/>
          <a:p>
            <a:pPr algn="ctr"/>
            <a:r>
              <a:rPr lang="fr-MA" sz="1400" b="1" dirty="0">
                <a:solidFill>
                  <a:schemeClr val="bg1"/>
                </a:solidFill>
              </a:rPr>
              <a:t>4. Services électroniques</a:t>
            </a:r>
          </a:p>
        </p:txBody>
      </p:sp>
      <p:pic>
        <p:nvPicPr>
          <p:cNvPr id="6" name="Espace réservé du contenu 5">
            <a:extLst>
              <a:ext uri="{FF2B5EF4-FFF2-40B4-BE49-F238E27FC236}">
                <a16:creationId xmlns:a16="http://schemas.microsoft.com/office/drawing/2014/main" id="{F18C49ED-4CCA-4506-8CFC-A9CD846C9EB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43550" y="0"/>
            <a:ext cx="6648450" cy="6858000"/>
          </a:xfrm>
        </p:spPr>
      </p:pic>
      <p:sp>
        <p:nvSpPr>
          <p:cNvPr id="4" name="Espace réservé du texte 3">
            <a:extLst>
              <a:ext uri="{FF2B5EF4-FFF2-40B4-BE49-F238E27FC236}">
                <a16:creationId xmlns:a16="http://schemas.microsoft.com/office/drawing/2014/main" id="{4F67DA50-4632-4E0B-AF57-9BE9596FF8B7}"/>
              </a:ext>
            </a:extLst>
          </p:cNvPr>
          <p:cNvSpPr>
            <a:spLocks noGrp="1"/>
          </p:cNvSpPr>
          <p:nvPr>
            <p:ph type="body" sz="half" idx="2"/>
          </p:nvPr>
        </p:nvSpPr>
        <p:spPr>
          <a:xfrm>
            <a:off x="723900" y="2085975"/>
            <a:ext cx="3855720" cy="2457450"/>
          </a:xfrm>
        </p:spPr>
        <p:txBody>
          <a:bodyPr/>
          <a:lstStyle/>
          <a:p>
            <a:pPr algn="ctr">
              <a:lnSpc>
                <a:spcPct val="100000"/>
              </a:lnSpc>
            </a:pPr>
            <a:r>
              <a:rPr lang="fr-FR" dirty="0"/>
              <a:t>dans cette partie il y a deux phases</a:t>
            </a:r>
          </a:p>
          <a:p>
            <a:pPr algn="ctr">
              <a:lnSpc>
                <a:spcPct val="100000"/>
              </a:lnSpc>
            </a:pPr>
            <a:r>
              <a:rPr lang="fr-FR" dirty="0"/>
              <a:t>Créer une commande et</a:t>
            </a:r>
          </a:p>
          <a:p>
            <a:pPr algn="ctr">
              <a:lnSpc>
                <a:spcPct val="150000"/>
              </a:lnSpc>
            </a:pPr>
            <a:r>
              <a:rPr lang="fr-FR" dirty="0"/>
              <a:t>Suivi des commandes , voir ceci dans les chapitres suivants</a:t>
            </a:r>
            <a:endParaRPr lang="fr-MA" dirty="0"/>
          </a:p>
        </p:txBody>
      </p:sp>
    </p:spTree>
    <p:extLst>
      <p:ext uri="{BB962C8B-B14F-4D97-AF65-F5344CB8AC3E}">
        <p14:creationId xmlns:p14="http://schemas.microsoft.com/office/powerpoint/2010/main" val="35908156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2B10B53-B0B2-4858-9729-D93F487CC460}"/>
              </a:ext>
            </a:extLst>
          </p:cNvPr>
          <p:cNvSpPr>
            <a:spLocks noGrp="1"/>
          </p:cNvSpPr>
          <p:nvPr>
            <p:ph type="title"/>
          </p:nvPr>
        </p:nvSpPr>
        <p:spPr>
          <a:xfrm>
            <a:off x="723900" y="685800"/>
            <a:ext cx="3855720" cy="400051"/>
          </a:xfrm>
        </p:spPr>
        <p:txBody>
          <a:bodyPr/>
          <a:lstStyle/>
          <a:p>
            <a:pPr algn="ctr"/>
            <a:r>
              <a:rPr lang="fr-MA" sz="1400" b="1" dirty="0">
                <a:solidFill>
                  <a:schemeClr val="tx1">
                    <a:lumMod val="95000"/>
                    <a:lumOff val="5000"/>
                  </a:schemeClr>
                </a:solidFill>
              </a:rPr>
              <a:t>La phase1:  </a:t>
            </a:r>
            <a:r>
              <a:rPr lang="fr-MA" sz="1400" b="1" dirty="0">
                <a:solidFill>
                  <a:schemeClr val="bg1"/>
                </a:solidFill>
              </a:rPr>
              <a:t>Créer une commande </a:t>
            </a:r>
          </a:p>
        </p:txBody>
      </p:sp>
      <p:pic>
        <p:nvPicPr>
          <p:cNvPr id="6" name="Espace réservé du contenu 5">
            <a:extLst>
              <a:ext uri="{FF2B5EF4-FFF2-40B4-BE49-F238E27FC236}">
                <a16:creationId xmlns:a16="http://schemas.microsoft.com/office/drawing/2014/main" id="{F35EF0B3-AE1C-45B6-B516-8915AABFEC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69527" y="1"/>
            <a:ext cx="6622473" cy="6858000"/>
          </a:xfrm>
        </p:spPr>
      </p:pic>
      <p:sp>
        <p:nvSpPr>
          <p:cNvPr id="4" name="Espace réservé du texte 3">
            <a:extLst>
              <a:ext uri="{FF2B5EF4-FFF2-40B4-BE49-F238E27FC236}">
                <a16:creationId xmlns:a16="http://schemas.microsoft.com/office/drawing/2014/main" id="{900ED136-CC6D-4B36-88E4-5E1D6E21F382}"/>
              </a:ext>
            </a:extLst>
          </p:cNvPr>
          <p:cNvSpPr>
            <a:spLocks noGrp="1"/>
          </p:cNvSpPr>
          <p:nvPr>
            <p:ph type="body" sz="half" idx="2"/>
          </p:nvPr>
        </p:nvSpPr>
        <p:spPr>
          <a:xfrm>
            <a:off x="723900" y="1556657"/>
            <a:ext cx="3855720" cy="4310743"/>
          </a:xfrm>
        </p:spPr>
        <p:txBody>
          <a:bodyPr>
            <a:normAutofit/>
          </a:bodyPr>
          <a:lstStyle/>
          <a:p>
            <a:pPr algn="ctr">
              <a:lnSpc>
                <a:spcPct val="150000"/>
              </a:lnSpc>
            </a:pPr>
            <a:r>
              <a:rPr lang="fr-FR" dirty="0"/>
              <a:t>dans cette partie nous faisons toujours la validation par le langage PHP,</a:t>
            </a:r>
          </a:p>
          <a:p>
            <a:pPr algn="ctr">
              <a:lnSpc>
                <a:spcPct val="150000"/>
              </a:lnSpc>
            </a:pPr>
            <a:r>
              <a:rPr lang="fr-FR" dirty="0"/>
              <a:t>sous cette forme, il y a sept entrées (cin, nom, prénom, Tel1, Tel2, email, le type de demande) sont transférées aux chefs de service pour chaque type de demande</a:t>
            </a:r>
            <a:endParaRPr lang="fr-MA" dirty="0"/>
          </a:p>
        </p:txBody>
      </p:sp>
    </p:spTree>
    <p:extLst>
      <p:ext uri="{BB962C8B-B14F-4D97-AF65-F5344CB8AC3E}">
        <p14:creationId xmlns:p14="http://schemas.microsoft.com/office/powerpoint/2010/main" val="31495552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FEFD925-D97A-4481-B47D-91B79E8DE01D}"/>
              </a:ext>
            </a:extLst>
          </p:cNvPr>
          <p:cNvSpPr>
            <a:spLocks noGrp="1"/>
          </p:cNvSpPr>
          <p:nvPr>
            <p:ph type="title"/>
          </p:nvPr>
        </p:nvSpPr>
        <p:spPr>
          <a:xfrm>
            <a:off x="723900" y="685800"/>
            <a:ext cx="3855720" cy="304800"/>
          </a:xfrm>
        </p:spPr>
        <p:txBody>
          <a:bodyPr/>
          <a:lstStyle/>
          <a:p>
            <a:pPr algn="ctr"/>
            <a:r>
              <a:rPr lang="fr-FR" sz="1400" b="1" dirty="0">
                <a:solidFill>
                  <a:schemeClr val="tx1">
                    <a:lumMod val="95000"/>
                    <a:lumOff val="5000"/>
                  </a:schemeClr>
                </a:solidFill>
              </a:rPr>
              <a:t>La phase2:  </a:t>
            </a:r>
            <a:r>
              <a:rPr lang="fr-FR" sz="1400" b="1" dirty="0">
                <a:solidFill>
                  <a:schemeClr val="bg1"/>
                </a:solidFill>
              </a:rPr>
              <a:t>Suivi des commandes </a:t>
            </a:r>
            <a:endParaRPr lang="fr-MA" sz="1400" b="1" dirty="0">
              <a:solidFill>
                <a:schemeClr val="bg1"/>
              </a:solidFill>
            </a:endParaRPr>
          </a:p>
        </p:txBody>
      </p:sp>
      <p:sp>
        <p:nvSpPr>
          <p:cNvPr id="4" name="Espace réservé du texte 3">
            <a:extLst>
              <a:ext uri="{FF2B5EF4-FFF2-40B4-BE49-F238E27FC236}">
                <a16:creationId xmlns:a16="http://schemas.microsoft.com/office/drawing/2014/main" id="{0FE25363-960E-44E1-9C89-4A4457F1248E}"/>
              </a:ext>
            </a:extLst>
          </p:cNvPr>
          <p:cNvSpPr>
            <a:spLocks noGrp="1"/>
          </p:cNvSpPr>
          <p:nvPr>
            <p:ph type="body" sz="half" idx="2"/>
          </p:nvPr>
        </p:nvSpPr>
        <p:spPr>
          <a:xfrm>
            <a:off x="723900" y="1458686"/>
            <a:ext cx="3855720" cy="4408714"/>
          </a:xfrm>
        </p:spPr>
        <p:txBody>
          <a:bodyPr/>
          <a:lstStyle/>
          <a:p>
            <a:pPr algn="ctr">
              <a:lnSpc>
                <a:spcPct val="150000"/>
              </a:lnSpc>
            </a:pPr>
            <a:r>
              <a:rPr lang="fr-FR" dirty="0"/>
              <a:t>Les citoyens utilisent ce champ pour suivre leurs demandes électroniques en saisissant leurs informations, qui sont représentées par le numéro et le mot de passe qu'ils ont obtenu des chefs de service.</a:t>
            </a:r>
            <a:endParaRPr lang="fr-MA" dirty="0"/>
          </a:p>
        </p:txBody>
      </p:sp>
      <p:pic>
        <p:nvPicPr>
          <p:cNvPr id="10" name="Espace réservé du contenu 9">
            <a:extLst>
              <a:ext uri="{FF2B5EF4-FFF2-40B4-BE49-F238E27FC236}">
                <a16:creationId xmlns:a16="http://schemas.microsoft.com/office/drawing/2014/main" id="{4824FE3A-48AB-4C4E-9ADF-D89D06C1C62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29943" y="0"/>
            <a:ext cx="6662057" cy="6858000"/>
          </a:xfrm>
        </p:spPr>
      </p:pic>
    </p:spTree>
    <p:extLst>
      <p:ext uri="{BB962C8B-B14F-4D97-AF65-F5344CB8AC3E}">
        <p14:creationId xmlns:p14="http://schemas.microsoft.com/office/powerpoint/2010/main" val="11744404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7C42AA8D-C156-491D-A64E-8518BAFD6A3B}"/>
              </a:ext>
            </a:extLst>
          </p:cNvPr>
          <p:cNvPicPr>
            <a:picLocks noChangeAspect="1"/>
          </p:cNvPicPr>
          <p:nvPr/>
        </p:nvPicPr>
        <p:blipFill>
          <a:blip r:embed="rId2"/>
          <a:stretch>
            <a:fillRect/>
          </a:stretch>
        </p:blipFill>
        <p:spPr>
          <a:xfrm>
            <a:off x="11504" y="0"/>
            <a:ext cx="12168991" cy="6858000"/>
          </a:xfrm>
          <a:prstGeom prst="rect">
            <a:avLst/>
          </a:prstGeom>
        </p:spPr>
      </p:pic>
      <p:sp>
        <p:nvSpPr>
          <p:cNvPr id="2" name="Titre 1">
            <a:extLst>
              <a:ext uri="{FF2B5EF4-FFF2-40B4-BE49-F238E27FC236}">
                <a16:creationId xmlns:a16="http://schemas.microsoft.com/office/drawing/2014/main" id="{1F6BBC0F-487B-4A15-B5E4-5314A264A0F0}"/>
              </a:ext>
            </a:extLst>
          </p:cNvPr>
          <p:cNvSpPr>
            <a:spLocks noGrp="1"/>
          </p:cNvSpPr>
          <p:nvPr>
            <p:ph type="title"/>
          </p:nvPr>
        </p:nvSpPr>
        <p:spPr>
          <a:xfrm>
            <a:off x="3504209" y="381365"/>
            <a:ext cx="5183579" cy="388656"/>
          </a:xfrm>
          <a:solidFill>
            <a:srgbClr val="FDB003"/>
          </a:solidFill>
        </p:spPr>
        <p:txBody>
          <a:bodyPr>
            <a:normAutofit/>
          </a:bodyPr>
          <a:lstStyle/>
          <a:p>
            <a:pPr algn="ctr"/>
            <a:r>
              <a:rPr lang="fr-MA" sz="2000" b="1" dirty="0">
                <a:solidFill>
                  <a:srgbClr val="002060"/>
                </a:solidFill>
              </a:rPr>
              <a:t>conclusion</a:t>
            </a:r>
          </a:p>
        </p:txBody>
      </p:sp>
      <p:sp>
        <p:nvSpPr>
          <p:cNvPr id="3" name="Espace réservé du contenu 2">
            <a:extLst>
              <a:ext uri="{FF2B5EF4-FFF2-40B4-BE49-F238E27FC236}">
                <a16:creationId xmlns:a16="http://schemas.microsoft.com/office/drawing/2014/main" id="{B7C7840B-4D3C-4A7D-92C6-F3654967AA5E}"/>
              </a:ext>
            </a:extLst>
          </p:cNvPr>
          <p:cNvSpPr>
            <a:spLocks noGrp="1"/>
          </p:cNvSpPr>
          <p:nvPr>
            <p:ph idx="1"/>
          </p:nvPr>
        </p:nvSpPr>
        <p:spPr>
          <a:xfrm>
            <a:off x="1295398" y="2023310"/>
            <a:ext cx="9601200" cy="3812006"/>
          </a:xfrm>
        </p:spPr>
        <p:txBody>
          <a:bodyPr>
            <a:normAutofit fontScale="92500" lnSpcReduction="10000"/>
          </a:bodyPr>
          <a:lstStyle/>
          <a:p>
            <a:pPr marL="0" indent="0" algn="ctr">
              <a:lnSpc>
                <a:spcPct val="150000"/>
              </a:lnSpc>
              <a:buNone/>
            </a:pPr>
            <a:r>
              <a:rPr lang="fr-FR" sz="1600" dirty="0"/>
              <a:t>Travailler au sein de Tribunal de la justice familiale </a:t>
            </a:r>
          </a:p>
          <a:p>
            <a:pPr marL="0" indent="0" algn="ctr">
              <a:lnSpc>
                <a:spcPct val="150000"/>
              </a:lnSpc>
              <a:buNone/>
            </a:pPr>
            <a:r>
              <a:rPr lang="fr-FR" sz="1600" dirty="0"/>
              <a:t>à SAFI durant deux mois m’a permis</a:t>
            </a:r>
          </a:p>
          <a:p>
            <a:pPr marL="0" indent="0" algn="ctr">
              <a:lnSpc>
                <a:spcPct val="150000"/>
              </a:lnSpc>
              <a:buNone/>
            </a:pPr>
            <a:r>
              <a:rPr lang="fr-FR" sz="1600" dirty="0"/>
              <a:t>d’acquérir de nouvelles connaissances techniques et surtout de</a:t>
            </a:r>
          </a:p>
          <a:p>
            <a:pPr marL="0" indent="0" algn="ctr">
              <a:lnSpc>
                <a:spcPct val="150000"/>
              </a:lnSpc>
              <a:buNone/>
            </a:pPr>
            <a:r>
              <a:rPr lang="fr-FR" sz="1600" dirty="0"/>
              <a:t>découvrir le métier que j’ai choisi réellement.</a:t>
            </a:r>
          </a:p>
          <a:p>
            <a:pPr marL="0" indent="0" algn="ctr">
              <a:lnSpc>
                <a:spcPct val="150000"/>
              </a:lnSpc>
              <a:buNone/>
            </a:pPr>
            <a:r>
              <a:rPr lang="fr-FR" sz="1600" dirty="0"/>
              <a:t>Les relations que j’ai pu entretenir avec l’équipe, m’ont initié le</a:t>
            </a:r>
          </a:p>
          <a:p>
            <a:pPr marL="0" indent="0" algn="ctr">
              <a:lnSpc>
                <a:spcPct val="150000"/>
              </a:lnSpc>
              <a:buNone/>
            </a:pPr>
            <a:r>
              <a:rPr lang="fr-FR" sz="1600" dirty="0"/>
              <a:t>principe de travailler en groupe pour produire, ce qui constitue</a:t>
            </a:r>
          </a:p>
          <a:p>
            <a:pPr marL="0" indent="0" algn="ctr">
              <a:lnSpc>
                <a:spcPct val="150000"/>
              </a:lnSpc>
              <a:buNone/>
            </a:pPr>
            <a:r>
              <a:rPr lang="fr-FR" sz="1600" dirty="0"/>
              <a:t>une forte expérience professionnelle pour ma prochaine Entrée à</a:t>
            </a:r>
          </a:p>
          <a:p>
            <a:pPr marL="0" indent="0" algn="ctr">
              <a:lnSpc>
                <a:spcPct val="150000"/>
              </a:lnSpc>
              <a:buNone/>
            </a:pPr>
            <a:r>
              <a:rPr lang="fr-FR" sz="1600" dirty="0"/>
              <a:t>la vie professionnelle. </a:t>
            </a:r>
            <a:endParaRPr lang="fr-MA" sz="1600" dirty="0"/>
          </a:p>
        </p:txBody>
      </p:sp>
    </p:spTree>
    <p:extLst>
      <p:ext uri="{BB962C8B-B14F-4D97-AF65-F5344CB8AC3E}">
        <p14:creationId xmlns:p14="http://schemas.microsoft.com/office/powerpoint/2010/main" val="741220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4AA1B3EA-4A6F-4A04-8F75-49E53240D7D5}"/>
              </a:ext>
            </a:extLst>
          </p:cNvPr>
          <p:cNvPicPr>
            <a:picLocks noChangeAspect="1"/>
          </p:cNvPicPr>
          <p:nvPr/>
        </p:nvPicPr>
        <p:blipFill>
          <a:blip r:embed="rId2"/>
          <a:stretch>
            <a:fillRect/>
          </a:stretch>
        </p:blipFill>
        <p:spPr>
          <a:xfrm>
            <a:off x="0" y="-6871"/>
            <a:ext cx="12179809" cy="6864871"/>
          </a:xfrm>
          <a:prstGeom prst="rect">
            <a:avLst/>
          </a:prstGeom>
        </p:spPr>
      </p:pic>
      <p:sp>
        <p:nvSpPr>
          <p:cNvPr id="2" name="Titre 1">
            <a:extLst>
              <a:ext uri="{FF2B5EF4-FFF2-40B4-BE49-F238E27FC236}">
                <a16:creationId xmlns:a16="http://schemas.microsoft.com/office/drawing/2014/main" id="{ABB6BC64-EFC8-4295-97D7-B2C04B7D5154}"/>
              </a:ext>
            </a:extLst>
          </p:cNvPr>
          <p:cNvSpPr>
            <a:spLocks noGrp="1"/>
          </p:cNvSpPr>
          <p:nvPr>
            <p:ph type="title"/>
          </p:nvPr>
        </p:nvSpPr>
        <p:spPr>
          <a:xfrm>
            <a:off x="3784185" y="306127"/>
            <a:ext cx="4611434" cy="447675"/>
          </a:xfrm>
          <a:solidFill>
            <a:srgbClr val="FDB003"/>
          </a:solidFill>
        </p:spPr>
        <p:txBody>
          <a:bodyPr>
            <a:normAutofit/>
          </a:bodyPr>
          <a:lstStyle/>
          <a:p>
            <a:pPr algn="ctr"/>
            <a:r>
              <a:rPr lang="fr-MA" sz="2000" b="1" dirty="0">
                <a:solidFill>
                  <a:srgbClr val="002060"/>
                </a:solidFill>
              </a:rPr>
              <a:t>DEDICACE</a:t>
            </a:r>
          </a:p>
        </p:txBody>
      </p:sp>
      <p:sp>
        <p:nvSpPr>
          <p:cNvPr id="3" name="Espace réservé du contenu 2">
            <a:extLst>
              <a:ext uri="{FF2B5EF4-FFF2-40B4-BE49-F238E27FC236}">
                <a16:creationId xmlns:a16="http://schemas.microsoft.com/office/drawing/2014/main" id="{1392DC1A-B18C-4D7C-A61E-9FBA3499FD4D}"/>
              </a:ext>
            </a:extLst>
          </p:cNvPr>
          <p:cNvSpPr>
            <a:spLocks noGrp="1"/>
          </p:cNvSpPr>
          <p:nvPr>
            <p:ph idx="1"/>
          </p:nvPr>
        </p:nvSpPr>
        <p:spPr>
          <a:xfrm>
            <a:off x="1183860" y="1514475"/>
            <a:ext cx="9812085" cy="3495676"/>
          </a:xfrm>
        </p:spPr>
        <p:txBody>
          <a:bodyPr/>
          <a:lstStyle/>
          <a:p>
            <a:pPr marL="0" indent="0" algn="ctr">
              <a:lnSpc>
                <a:spcPct val="150000"/>
              </a:lnSpc>
              <a:buNone/>
            </a:pPr>
            <a:r>
              <a:rPr lang="fr-FR" sz="1800" b="1" dirty="0">
                <a:solidFill>
                  <a:schemeClr val="accent2">
                    <a:lumMod val="50000"/>
                  </a:schemeClr>
                </a:solidFill>
              </a:rPr>
              <a:t>Je Dédie ce modeste travail :</a:t>
            </a:r>
          </a:p>
          <a:p>
            <a:pPr marL="0" indent="0" algn="ctr">
              <a:lnSpc>
                <a:spcPct val="150000"/>
              </a:lnSpc>
              <a:buNone/>
            </a:pPr>
            <a:endParaRPr lang="fr-FR" sz="1800" b="1" dirty="0">
              <a:solidFill>
                <a:schemeClr val="accent2">
                  <a:lumMod val="50000"/>
                </a:schemeClr>
              </a:solidFill>
            </a:endParaRPr>
          </a:p>
          <a:p>
            <a:pPr marL="0" indent="0" algn="ctr">
              <a:lnSpc>
                <a:spcPct val="150000"/>
              </a:lnSpc>
              <a:buNone/>
            </a:pPr>
            <a:r>
              <a:rPr lang="fr-FR" sz="1600" dirty="0">
                <a:solidFill>
                  <a:schemeClr val="tx1">
                    <a:lumMod val="95000"/>
                    <a:lumOff val="5000"/>
                  </a:schemeClr>
                </a:solidFill>
              </a:rPr>
              <a:t>A mes formateurs et tous les stagiaires.</a:t>
            </a:r>
          </a:p>
          <a:p>
            <a:pPr marL="0" indent="0" algn="ctr">
              <a:lnSpc>
                <a:spcPct val="150000"/>
              </a:lnSpc>
              <a:buNone/>
            </a:pPr>
            <a:r>
              <a:rPr lang="fr-FR" sz="1600" dirty="0">
                <a:solidFill>
                  <a:schemeClr val="tx1">
                    <a:lumMod val="95000"/>
                    <a:lumOff val="5000"/>
                  </a:schemeClr>
                </a:solidFill>
              </a:rPr>
              <a:t> A tous ceux qui ont contribué de près ou de loin à la réalisation </a:t>
            </a:r>
          </a:p>
          <a:p>
            <a:pPr marL="0" indent="0" algn="ctr">
              <a:lnSpc>
                <a:spcPct val="150000"/>
              </a:lnSpc>
              <a:buNone/>
            </a:pPr>
            <a:r>
              <a:rPr lang="fr-FR" sz="1600" dirty="0">
                <a:solidFill>
                  <a:schemeClr val="tx1">
                    <a:lumMod val="95000"/>
                    <a:lumOff val="5000"/>
                  </a:schemeClr>
                </a:solidFill>
              </a:rPr>
              <a:t>de ce modeste travail, avec tous nos sentiments </a:t>
            </a:r>
          </a:p>
          <a:p>
            <a:pPr marL="0" indent="0" algn="ctr">
              <a:lnSpc>
                <a:spcPct val="150000"/>
              </a:lnSpc>
              <a:buNone/>
            </a:pPr>
            <a:r>
              <a:rPr lang="fr-FR" sz="1600" dirty="0">
                <a:solidFill>
                  <a:schemeClr val="tx1">
                    <a:lumMod val="95000"/>
                    <a:lumOff val="5000"/>
                  </a:schemeClr>
                </a:solidFill>
              </a:rPr>
              <a:t>de reconnaissance de gratitude.</a:t>
            </a:r>
            <a:endParaRPr lang="fr-MA" sz="1600" dirty="0">
              <a:solidFill>
                <a:schemeClr val="tx1">
                  <a:lumMod val="95000"/>
                  <a:lumOff val="5000"/>
                </a:schemeClr>
              </a:solidFill>
            </a:endParaRPr>
          </a:p>
        </p:txBody>
      </p:sp>
    </p:spTree>
    <p:extLst>
      <p:ext uri="{BB962C8B-B14F-4D97-AF65-F5344CB8AC3E}">
        <p14:creationId xmlns:p14="http://schemas.microsoft.com/office/powerpoint/2010/main" val="125094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976638-9DDC-49E1-9020-D4D2B4CDBC27}"/>
              </a:ext>
            </a:extLst>
          </p:cNvPr>
          <p:cNvSpPr>
            <a:spLocks noGrp="1"/>
          </p:cNvSpPr>
          <p:nvPr>
            <p:ph type="title"/>
          </p:nvPr>
        </p:nvSpPr>
        <p:spPr>
          <a:xfrm>
            <a:off x="3862386" y="203200"/>
            <a:ext cx="4467225" cy="339725"/>
          </a:xfrm>
          <a:solidFill>
            <a:srgbClr val="FDB003"/>
          </a:solidFill>
        </p:spPr>
        <p:txBody>
          <a:bodyPr>
            <a:normAutofit fontScale="90000"/>
          </a:bodyPr>
          <a:lstStyle/>
          <a:p>
            <a:pPr algn="ctr"/>
            <a:r>
              <a:rPr lang="fr-MA" sz="2000" b="1" dirty="0">
                <a:solidFill>
                  <a:srgbClr val="002060"/>
                </a:solidFill>
              </a:rPr>
              <a:t>SOMMAIRE</a:t>
            </a:r>
          </a:p>
        </p:txBody>
      </p:sp>
      <p:sp>
        <p:nvSpPr>
          <p:cNvPr id="3" name="Espace réservé du contenu 2">
            <a:extLst>
              <a:ext uri="{FF2B5EF4-FFF2-40B4-BE49-F238E27FC236}">
                <a16:creationId xmlns:a16="http://schemas.microsoft.com/office/drawing/2014/main" id="{A4B22182-239D-4694-B2A2-25AEAE8EC7B5}"/>
              </a:ext>
            </a:extLst>
          </p:cNvPr>
          <p:cNvSpPr>
            <a:spLocks noGrp="1"/>
          </p:cNvSpPr>
          <p:nvPr>
            <p:ph idx="1"/>
          </p:nvPr>
        </p:nvSpPr>
        <p:spPr>
          <a:xfrm>
            <a:off x="838199" y="704850"/>
            <a:ext cx="11020425" cy="5949949"/>
          </a:xfrm>
        </p:spPr>
        <p:txBody>
          <a:bodyPr>
            <a:normAutofit/>
          </a:bodyPr>
          <a:lstStyle/>
          <a:p>
            <a:pPr marL="0" indent="0">
              <a:buNone/>
            </a:pPr>
            <a:r>
              <a:rPr lang="fr-FR" dirty="0">
                <a:solidFill>
                  <a:schemeClr val="accent2">
                    <a:lumMod val="50000"/>
                  </a:schemeClr>
                </a:solidFill>
              </a:rPr>
              <a:t>❖</a:t>
            </a:r>
            <a:r>
              <a:rPr lang="fr-FR" b="1" dirty="0">
                <a:solidFill>
                  <a:schemeClr val="accent2">
                    <a:lumMod val="50000"/>
                  </a:schemeClr>
                </a:solidFill>
              </a:rPr>
              <a:t>Introduction</a:t>
            </a:r>
            <a:r>
              <a:rPr lang="fr-FR" dirty="0">
                <a:solidFill>
                  <a:schemeClr val="accent2">
                    <a:lumMod val="50000"/>
                  </a:schemeClr>
                </a:solidFill>
              </a:rPr>
              <a:t> ……………………………………….………………………01</a:t>
            </a:r>
          </a:p>
          <a:p>
            <a:pPr marL="0" indent="0">
              <a:buNone/>
            </a:pPr>
            <a:endParaRPr lang="fr-FR" dirty="0">
              <a:solidFill>
                <a:schemeClr val="accent2">
                  <a:lumMod val="50000"/>
                </a:schemeClr>
              </a:solidFill>
            </a:endParaRPr>
          </a:p>
          <a:p>
            <a:pPr marL="0" indent="0">
              <a:buNone/>
            </a:pPr>
            <a:r>
              <a:rPr lang="fr-FR" dirty="0">
                <a:solidFill>
                  <a:schemeClr val="accent2">
                    <a:lumMod val="50000"/>
                  </a:schemeClr>
                </a:solidFill>
              </a:rPr>
              <a:t>❖</a:t>
            </a:r>
            <a:r>
              <a:rPr lang="fr-FR" b="1" dirty="0">
                <a:solidFill>
                  <a:schemeClr val="accent2">
                    <a:lumMod val="50000"/>
                  </a:schemeClr>
                </a:solidFill>
              </a:rPr>
              <a:t>PARTIE 1 : </a:t>
            </a:r>
            <a:r>
              <a:rPr lang="fr-FR" dirty="0">
                <a:solidFill>
                  <a:schemeClr val="accent2">
                    <a:lumMod val="50000"/>
                  </a:schemeClr>
                </a:solidFill>
              </a:rPr>
              <a:t>présentation de la TF………………….…......02</a:t>
            </a:r>
          </a:p>
          <a:p>
            <a:pPr>
              <a:buFont typeface="Wingdings" panose="05000000000000000000" pitchFamily="2" charset="2"/>
              <a:buChar char="Ø"/>
            </a:pPr>
            <a:r>
              <a:rPr lang="fr-FR" sz="1600" dirty="0"/>
              <a:t>Structure de la TF………………………………………………02</a:t>
            </a:r>
          </a:p>
          <a:p>
            <a:pPr>
              <a:buFont typeface="Wingdings" panose="05000000000000000000" pitchFamily="2" charset="2"/>
              <a:buChar char="Ø"/>
            </a:pPr>
            <a:r>
              <a:rPr lang="fr-FR" sz="1600" dirty="0"/>
              <a:t>Organigramme de TF : </a:t>
            </a:r>
            <a:r>
              <a:rPr lang="fr-FR" dirty="0"/>
              <a:t>……..………………………...……</a:t>
            </a:r>
            <a:r>
              <a:rPr lang="fr-FR" sz="1600" dirty="0"/>
              <a:t>03</a:t>
            </a:r>
          </a:p>
          <a:p>
            <a:pPr marL="0" indent="0">
              <a:buNone/>
            </a:pPr>
            <a:endParaRPr lang="fr-FR" sz="1600" dirty="0"/>
          </a:p>
          <a:p>
            <a:pPr marL="0" indent="0">
              <a:buNone/>
            </a:pPr>
            <a:r>
              <a:rPr lang="fr-FR" dirty="0">
                <a:solidFill>
                  <a:schemeClr val="accent2">
                    <a:lumMod val="50000"/>
                  </a:schemeClr>
                </a:solidFill>
              </a:rPr>
              <a:t>❖ </a:t>
            </a:r>
            <a:r>
              <a:rPr lang="fr-FR" b="1" dirty="0">
                <a:solidFill>
                  <a:schemeClr val="accent2">
                    <a:lumMod val="50000"/>
                  </a:schemeClr>
                </a:solidFill>
              </a:rPr>
              <a:t>Partie 2 : </a:t>
            </a:r>
            <a:r>
              <a:rPr lang="fr-FR" dirty="0">
                <a:solidFill>
                  <a:schemeClr val="accent2">
                    <a:lumMod val="50000"/>
                  </a:schemeClr>
                </a:solidFill>
              </a:rPr>
              <a:t> Contexte général du projet: ……..……...……04</a:t>
            </a:r>
          </a:p>
          <a:p>
            <a:pPr>
              <a:buFont typeface="Wingdings" panose="05000000000000000000" pitchFamily="2" charset="2"/>
              <a:buChar char="Ø"/>
            </a:pPr>
            <a:r>
              <a:rPr lang="fr-FR" sz="1600" dirty="0"/>
              <a:t>Présentation de la problématique………………………………………………………………04</a:t>
            </a:r>
          </a:p>
          <a:p>
            <a:pPr>
              <a:buFont typeface="Wingdings" panose="05000000000000000000" pitchFamily="2" charset="2"/>
              <a:buChar char="Ø"/>
            </a:pPr>
            <a:r>
              <a:rPr lang="fr-FR" sz="1600" dirty="0"/>
              <a:t>Solution………………………………………………………………04</a:t>
            </a:r>
          </a:p>
          <a:p>
            <a:pPr marL="0" indent="0">
              <a:buNone/>
            </a:pPr>
            <a:endParaRPr lang="fr-FR" sz="1600" dirty="0"/>
          </a:p>
          <a:p>
            <a:pPr marL="0" indent="0">
              <a:buNone/>
            </a:pPr>
            <a:r>
              <a:rPr lang="fr-FR" dirty="0">
                <a:solidFill>
                  <a:schemeClr val="accent2">
                    <a:lumMod val="50000"/>
                  </a:schemeClr>
                </a:solidFill>
              </a:rPr>
              <a:t>❖ </a:t>
            </a:r>
            <a:r>
              <a:rPr lang="fr-FR" b="1" dirty="0">
                <a:solidFill>
                  <a:schemeClr val="accent2">
                    <a:lumMod val="50000"/>
                  </a:schemeClr>
                </a:solidFill>
              </a:rPr>
              <a:t>Partie 3 : </a:t>
            </a:r>
            <a:r>
              <a:rPr lang="fr-MA" dirty="0">
                <a:solidFill>
                  <a:schemeClr val="accent2">
                    <a:lumMod val="50000"/>
                  </a:schemeClr>
                </a:solidFill>
              </a:rPr>
              <a:t>Réalisation du projet</a:t>
            </a:r>
            <a:r>
              <a:rPr lang="fr-FR" dirty="0">
                <a:solidFill>
                  <a:schemeClr val="accent2">
                    <a:lumMod val="50000"/>
                  </a:schemeClr>
                </a:solidFill>
              </a:rPr>
              <a:t>: ……..……...……05</a:t>
            </a:r>
          </a:p>
          <a:p>
            <a:pPr>
              <a:buFont typeface="Wingdings" panose="05000000000000000000" pitchFamily="2" charset="2"/>
              <a:buChar char="Ø"/>
            </a:pPr>
            <a:r>
              <a:rPr lang="fr-FR" sz="1600" dirty="0"/>
              <a:t>Analyse et Conception ………………………………………………………………05</a:t>
            </a:r>
          </a:p>
          <a:p>
            <a:pPr marL="0" indent="0">
              <a:buNone/>
            </a:pPr>
            <a:r>
              <a:rPr lang="fr-FR" sz="1400" b="1" dirty="0">
                <a:solidFill>
                  <a:schemeClr val="tx1">
                    <a:lumMod val="95000"/>
                    <a:lumOff val="5000"/>
                  </a:schemeClr>
                </a:solidFill>
              </a:rPr>
              <a:t>          1. Diagramme de classe :………………………………………………………………051</a:t>
            </a:r>
          </a:p>
          <a:p>
            <a:pPr marL="0" indent="0">
              <a:buNone/>
            </a:pPr>
            <a:r>
              <a:rPr lang="fr-FR" sz="1200" dirty="0">
                <a:solidFill>
                  <a:schemeClr val="tx1">
                    <a:lumMod val="95000"/>
                    <a:lumOff val="5000"/>
                  </a:schemeClr>
                </a:solidFill>
              </a:rPr>
              <a:t>                                                   a. Définition ………………………………………………………………0511</a:t>
            </a:r>
          </a:p>
          <a:p>
            <a:pPr marL="0" indent="0">
              <a:buNone/>
            </a:pPr>
            <a:r>
              <a:rPr lang="fr-FR" sz="1200" dirty="0">
                <a:solidFill>
                  <a:schemeClr val="tx1">
                    <a:lumMod val="95000"/>
                    <a:lumOff val="5000"/>
                  </a:schemeClr>
                </a:solidFill>
              </a:rPr>
              <a:t>                                                   b. Diagramme de classe de notre site web : ………………………………………………………………0512</a:t>
            </a:r>
          </a:p>
          <a:p>
            <a:pPr marL="0" indent="0">
              <a:buNone/>
            </a:pPr>
            <a:endParaRPr lang="fr-FR" sz="1800" dirty="0">
              <a:solidFill>
                <a:schemeClr val="tx1">
                  <a:lumMod val="95000"/>
                  <a:lumOff val="5000"/>
                </a:schemeClr>
              </a:solidFill>
            </a:endParaRPr>
          </a:p>
          <a:p>
            <a:pPr marL="0" indent="0">
              <a:buNone/>
            </a:pPr>
            <a:endParaRPr lang="fr-FR" sz="1800" b="1" dirty="0">
              <a:solidFill>
                <a:schemeClr val="tx1">
                  <a:lumMod val="95000"/>
                  <a:lumOff val="5000"/>
                </a:schemeClr>
              </a:solidFill>
            </a:endParaRPr>
          </a:p>
          <a:p>
            <a:pPr marL="0" indent="0">
              <a:buNone/>
            </a:pPr>
            <a:endParaRPr lang="fr-FR" dirty="0">
              <a:solidFill>
                <a:schemeClr val="accent2">
                  <a:lumMod val="50000"/>
                </a:schemeClr>
              </a:solidFill>
            </a:endParaRPr>
          </a:p>
          <a:p>
            <a:pPr>
              <a:buFont typeface="Wingdings" panose="05000000000000000000" pitchFamily="2" charset="2"/>
              <a:buChar char="Ø"/>
            </a:pPr>
            <a:endParaRPr lang="fr-FR" dirty="0"/>
          </a:p>
          <a:p>
            <a:pPr>
              <a:buFont typeface="Wingdings" panose="05000000000000000000" pitchFamily="2" charset="2"/>
              <a:buChar char="Ø"/>
            </a:pPr>
            <a:endParaRPr lang="fr-FR" dirty="0"/>
          </a:p>
        </p:txBody>
      </p:sp>
    </p:spTree>
    <p:extLst>
      <p:ext uri="{BB962C8B-B14F-4D97-AF65-F5344CB8AC3E}">
        <p14:creationId xmlns:p14="http://schemas.microsoft.com/office/powerpoint/2010/main" val="2121590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976638-9DDC-49E1-9020-D4D2B4CDBC27}"/>
              </a:ext>
            </a:extLst>
          </p:cNvPr>
          <p:cNvSpPr>
            <a:spLocks noGrp="1"/>
          </p:cNvSpPr>
          <p:nvPr>
            <p:ph type="title"/>
          </p:nvPr>
        </p:nvSpPr>
        <p:spPr>
          <a:xfrm>
            <a:off x="3862386" y="203200"/>
            <a:ext cx="4467225" cy="339725"/>
          </a:xfrm>
          <a:solidFill>
            <a:srgbClr val="FDB003"/>
          </a:solidFill>
        </p:spPr>
        <p:txBody>
          <a:bodyPr>
            <a:normAutofit fontScale="90000"/>
          </a:bodyPr>
          <a:lstStyle/>
          <a:p>
            <a:pPr algn="ctr"/>
            <a:r>
              <a:rPr lang="fr-MA" sz="2000" b="1" dirty="0">
                <a:solidFill>
                  <a:srgbClr val="002060"/>
                </a:solidFill>
              </a:rPr>
              <a:t>SOMMAIRE</a:t>
            </a:r>
          </a:p>
        </p:txBody>
      </p:sp>
      <p:sp>
        <p:nvSpPr>
          <p:cNvPr id="3" name="Espace réservé du contenu 2">
            <a:extLst>
              <a:ext uri="{FF2B5EF4-FFF2-40B4-BE49-F238E27FC236}">
                <a16:creationId xmlns:a16="http://schemas.microsoft.com/office/drawing/2014/main" id="{A4B22182-239D-4694-B2A2-25AEAE8EC7B5}"/>
              </a:ext>
            </a:extLst>
          </p:cNvPr>
          <p:cNvSpPr>
            <a:spLocks noGrp="1"/>
          </p:cNvSpPr>
          <p:nvPr>
            <p:ph idx="1"/>
          </p:nvPr>
        </p:nvSpPr>
        <p:spPr>
          <a:xfrm>
            <a:off x="933450" y="704850"/>
            <a:ext cx="10925174" cy="5876925"/>
          </a:xfrm>
        </p:spPr>
        <p:txBody>
          <a:bodyPr>
            <a:normAutofit/>
          </a:bodyPr>
          <a:lstStyle/>
          <a:p>
            <a:pPr marL="0" indent="0">
              <a:buNone/>
            </a:pPr>
            <a:r>
              <a:rPr lang="fr-FR" sz="1400" b="1" dirty="0">
                <a:solidFill>
                  <a:schemeClr val="tx1">
                    <a:lumMod val="95000"/>
                    <a:lumOff val="5000"/>
                  </a:schemeClr>
                </a:solidFill>
              </a:rPr>
              <a:t>                     2. Les outils de développement ………………………………………………………………052</a:t>
            </a:r>
          </a:p>
          <a:p>
            <a:pPr marL="457200" lvl="1" indent="0">
              <a:buNone/>
            </a:pPr>
            <a:r>
              <a:rPr lang="fr-MA" sz="1400" i="0" dirty="0">
                <a:solidFill>
                  <a:schemeClr val="tx1">
                    <a:lumMod val="95000"/>
                    <a:lumOff val="5000"/>
                  </a:schemeClr>
                </a:solidFill>
              </a:rPr>
              <a:t>                Xampp : </a:t>
            </a:r>
            <a:r>
              <a:rPr lang="fr-FR" sz="1400" i="0" dirty="0">
                <a:solidFill>
                  <a:schemeClr val="tx1">
                    <a:lumMod val="95000"/>
                    <a:lumOff val="5000"/>
                  </a:schemeClr>
                </a:solidFill>
              </a:rPr>
              <a:t>………………………………………………………………………0521</a:t>
            </a:r>
            <a:endParaRPr lang="fr-MA" sz="1400" i="0" dirty="0">
              <a:solidFill>
                <a:schemeClr val="tx1">
                  <a:lumMod val="95000"/>
                  <a:lumOff val="5000"/>
                </a:schemeClr>
              </a:solidFill>
            </a:endParaRPr>
          </a:p>
          <a:p>
            <a:pPr marL="457200" lvl="1" indent="0">
              <a:buNone/>
            </a:pPr>
            <a:r>
              <a:rPr lang="fr-MA" sz="1400" i="0" dirty="0">
                <a:solidFill>
                  <a:schemeClr val="tx1">
                    <a:lumMod val="95000"/>
                    <a:lumOff val="5000"/>
                  </a:schemeClr>
                </a:solidFill>
              </a:rPr>
              <a:t>                HTML : </a:t>
            </a:r>
            <a:r>
              <a:rPr lang="fr-FR" sz="1400" i="0" dirty="0">
                <a:solidFill>
                  <a:schemeClr val="tx1">
                    <a:lumMod val="95000"/>
                    <a:lumOff val="5000"/>
                  </a:schemeClr>
                </a:solidFill>
              </a:rPr>
              <a:t>……………………………………………………………………….0522</a:t>
            </a:r>
            <a:endParaRPr lang="fr-MA" sz="1400" i="0" dirty="0">
              <a:solidFill>
                <a:schemeClr val="tx1">
                  <a:lumMod val="95000"/>
                  <a:lumOff val="5000"/>
                </a:schemeClr>
              </a:solidFill>
            </a:endParaRPr>
          </a:p>
          <a:p>
            <a:pPr marL="457200" lvl="1" indent="0">
              <a:buNone/>
            </a:pPr>
            <a:r>
              <a:rPr lang="fr-MA" sz="1400" i="0" dirty="0">
                <a:solidFill>
                  <a:schemeClr val="tx1">
                    <a:lumMod val="95000"/>
                    <a:lumOff val="5000"/>
                  </a:schemeClr>
                </a:solidFill>
              </a:rPr>
              <a:t>                CSS : </a:t>
            </a:r>
            <a:r>
              <a:rPr lang="fr-FR" sz="1400" i="0" dirty="0">
                <a:solidFill>
                  <a:schemeClr val="tx1">
                    <a:lumMod val="95000"/>
                    <a:lumOff val="5000"/>
                  </a:schemeClr>
                </a:solidFill>
              </a:rPr>
              <a:t>………………………………………………………………………….0523</a:t>
            </a:r>
            <a:endParaRPr lang="fr-MA" sz="1400" i="0" dirty="0">
              <a:solidFill>
                <a:schemeClr val="tx1">
                  <a:lumMod val="95000"/>
                  <a:lumOff val="5000"/>
                </a:schemeClr>
              </a:solidFill>
            </a:endParaRPr>
          </a:p>
          <a:p>
            <a:pPr marL="457200" lvl="1" indent="0">
              <a:buNone/>
            </a:pPr>
            <a:r>
              <a:rPr lang="fr-MA" sz="1400" i="0" dirty="0">
                <a:solidFill>
                  <a:schemeClr val="tx1">
                    <a:lumMod val="95000"/>
                    <a:lumOff val="5000"/>
                  </a:schemeClr>
                </a:solidFill>
              </a:rPr>
              <a:t>                BOOTSTRAP :</a:t>
            </a:r>
            <a:r>
              <a:rPr lang="fr-FR" sz="1400" i="0" dirty="0">
                <a:solidFill>
                  <a:schemeClr val="tx1">
                    <a:lumMod val="95000"/>
                    <a:lumOff val="5000"/>
                  </a:schemeClr>
                </a:solidFill>
              </a:rPr>
              <a:t> ………………………………………………………………0524</a:t>
            </a:r>
            <a:endParaRPr lang="fr-MA" sz="1400" i="0" dirty="0">
              <a:solidFill>
                <a:schemeClr val="tx1">
                  <a:lumMod val="95000"/>
                  <a:lumOff val="5000"/>
                </a:schemeClr>
              </a:solidFill>
            </a:endParaRPr>
          </a:p>
          <a:p>
            <a:pPr marL="457200" lvl="1" indent="0">
              <a:buNone/>
            </a:pPr>
            <a:r>
              <a:rPr lang="fr-MA" sz="1400" i="0" dirty="0">
                <a:solidFill>
                  <a:schemeClr val="tx1">
                    <a:lumMod val="95000"/>
                    <a:lumOff val="5000"/>
                  </a:schemeClr>
                </a:solidFill>
              </a:rPr>
              <a:t>                PHP : </a:t>
            </a:r>
            <a:r>
              <a:rPr lang="fr-FR" sz="1400" i="0" dirty="0">
                <a:solidFill>
                  <a:schemeClr val="tx1">
                    <a:lumMod val="95000"/>
                    <a:lumOff val="5000"/>
                  </a:schemeClr>
                </a:solidFill>
              </a:rPr>
              <a:t>………………………………………………………………………….0525</a:t>
            </a:r>
            <a:endParaRPr lang="fr-MA" sz="1400" i="0" dirty="0">
              <a:solidFill>
                <a:schemeClr val="tx1">
                  <a:lumMod val="95000"/>
                  <a:lumOff val="5000"/>
                </a:schemeClr>
              </a:solidFill>
            </a:endParaRPr>
          </a:p>
          <a:p>
            <a:pPr marL="457200" lvl="1" indent="0">
              <a:buNone/>
            </a:pPr>
            <a:r>
              <a:rPr lang="fr-MA" sz="1400" i="0" dirty="0">
                <a:solidFill>
                  <a:schemeClr val="tx1">
                    <a:lumMod val="95000"/>
                    <a:lumOff val="5000"/>
                  </a:schemeClr>
                </a:solidFill>
              </a:rPr>
              <a:t>                MYSQL :</a:t>
            </a:r>
            <a:r>
              <a:rPr lang="fr-FR" sz="1400" i="0" dirty="0">
                <a:solidFill>
                  <a:schemeClr val="tx1">
                    <a:lumMod val="95000"/>
                    <a:lumOff val="5000"/>
                  </a:schemeClr>
                </a:solidFill>
              </a:rPr>
              <a:t> ……………………………………………………………………..0526</a:t>
            </a:r>
            <a:endParaRPr lang="fr-MA" sz="1400" i="0" dirty="0">
              <a:solidFill>
                <a:schemeClr val="tx1">
                  <a:lumMod val="95000"/>
                  <a:lumOff val="5000"/>
                </a:schemeClr>
              </a:solidFill>
            </a:endParaRPr>
          </a:p>
          <a:p>
            <a:pPr marL="457200" lvl="1" indent="0">
              <a:buNone/>
            </a:pPr>
            <a:r>
              <a:rPr lang="fr-MA" sz="1400" i="0" dirty="0">
                <a:solidFill>
                  <a:schemeClr val="tx1">
                    <a:lumMod val="95000"/>
                    <a:lumOff val="5000"/>
                  </a:schemeClr>
                </a:solidFill>
              </a:rPr>
              <a:t>               JAVASCRIPT : </a:t>
            </a:r>
            <a:r>
              <a:rPr lang="fr-FR" sz="1400" i="0" dirty="0">
                <a:solidFill>
                  <a:schemeClr val="tx1">
                    <a:lumMod val="95000"/>
                    <a:lumOff val="5000"/>
                  </a:schemeClr>
                </a:solidFill>
              </a:rPr>
              <a:t>………………………………………………………………0527</a:t>
            </a:r>
          </a:p>
          <a:p>
            <a:pPr marL="457200" lvl="1" indent="0">
              <a:buNone/>
            </a:pPr>
            <a:r>
              <a:rPr lang="fr-FR" sz="1400" i="0" dirty="0">
                <a:solidFill>
                  <a:schemeClr val="tx1">
                    <a:lumMod val="95000"/>
                    <a:lumOff val="5000"/>
                  </a:schemeClr>
                </a:solidFill>
              </a:rPr>
              <a:t>               JQuery : ……………………………………………………………………..0528</a:t>
            </a:r>
          </a:p>
          <a:p>
            <a:pPr marL="457200" lvl="1" indent="0">
              <a:buNone/>
            </a:pPr>
            <a:r>
              <a:rPr lang="fr-FR" sz="1400" i="0" dirty="0">
                <a:solidFill>
                  <a:schemeClr val="tx1">
                    <a:lumMod val="95000"/>
                    <a:lumOff val="5000"/>
                  </a:schemeClr>
                </a:solidFill>
              </a:rPr>
              <a:t>                AJAX : …………………………………………………………………………0529</a:t>
            </a:r>
          </a:p>
          <a:p>
            <a:pPr marL="457200" lvl="1" indent="0">
              <a:buNone/>
            </a:pPr>
            <a:endParaRPr lang="fr-FR" sz="1400" i="0" dirty="0">
              <a:solidFill>
                <a:schemeClr val="tx1">
                  <a:lumMod val="95000"/>
                  <a:lumOff val="5000"/>
                </a:schemeClr>
              </a:solidFill>
            </a:endParaRPr>
          </a:p>
          <a:p>
            <a:pPr marL="742950" lvl="1" indent="-285750">
              <a:buFont typeface="Wingdings" panose="05000000000000000000" pitchFamily="2" charset="2"/>
              <a:buChar char="Ø"/>
            </a:pPr>
            <a:r>
              <a:rPr lang="fr-FR" sz="1600" dirty="0"/>
              <a:t>Présentation de l ’application………………………………………………………………05</a:t>
            </a:r>
          </a:p>
          <a:p>
            <a:pPr marL="457200" lvl="1" indent="0">
              <a:buNone/>
            </a:pPr>
            <a:r>
              <a:rPr lang="fr-FR" sz="1600" b="1" dirty="0">
                <a:solidFill>
                  <a:schemeClr val="tx1">
                    <a:lumMod val="95000"/>
                    <a:lumOff val="5000"/>
                  </a:schemeClr>
                </a:solidFill>
              </a:rPr>
              <a:t>    1. </a:t>
            </a:r>
            <a:r>
              <a:rPr lang="fr-FR" sz="1400" b="1" dirty="0">
                <a:solidFill>
                  <a:schemeClr val="tx1">
                    <a:lumMod val="95000"/>
                    <a:lumOff val="5000"/>
                  </a:schemeClr>
                </a:solidFill>
              </a:rPr>
              <a:t>L’en-tête du site</a:t>
            </a:r>
            <a:r>
              <a:rPr lang="fr-FR" sz="1600" b="1" dirty="0">
                <a:solidFill>
                  <a:schemeClr val="tx1">
                    <a:lumMod val="95000"/>
                    <a:lumOff val="5000"/>
                  </a:schemeClr>
                </a:solidFill>
              </a:rPr>
              <a:t>………………………………………………………………052</a:t>
            </a:r>
          </a:p>
          <a:p>
            <a:pPr marL="457200" lvl="1" indent="0">
              <a:buNone/>
            </a:pPr>
            <a:r>
              <a:rPr lang="fr-FR" sz="1600" b="1" dirty="0">
                <a:solidFill>
                  <a:schemeClr val="tx1">
                    <a:lumMod val="95000"/>
                    <a:lumOff val="5000"/>
                  </a:schemeClr>
                </a:solidFill>
              </a:rPr>
              <a:t>    2. </a:t>
            </a:r>
            <a:r>
              <a:rPr lang="fr-FR" sz="1400" b="1" dirty="0">
                <a:solidFill>
                  <a:schemeClr val="tx1">
                    <a:lumMod val="95000"/>
                    <a:lumOff val="5000"/>
                  </a:schemeClr>
                </a:solidFill>
              </a:rPr>
              <a:t>Contactez-nous</a:t>
            </a:r>
            <a:r>
              <a:rPr lang="fr-FR" sz="1600" b="1" dirty="0">
                <a:solidFill>
                  <a:schemeClr val="tx1">
                    <a:lumMod val="95000"/>
                    <a:lumOff val="5000"/>
                  </a:schemeClr>
                </a:solidFill>
              </a:rPr>
              <a:t>………………………………………………………………052</a:t>
            </a:r>
          </a:p>
          <a:p>
            <a:pPr marL="457200" lvl="1" indent="0">
              <a:buNone/>
            </a:pPr>
            <a:r>
              <a:rPr lang="fr-FR" sz="1600" b="1" dirty="0">
                <a:solidFill>
                  <a:schemeClr val="tx1">
                    <a:lumMod val="95000"/>
                    <a:lumOff val="5000"/>
                  </a:schemeClr>
                </a:solidFill>
              </a:rPr>
              <a:t>    3. </a:t>
            </a:r>
            <a:r>
              <a:rPr lang="fr-FR" sz="1400" b="1" dirty="0">
                <a:solidFill>
                  <a:schemeClr val="tx1">
                    <a:lumMod val="95000"/>
                    <a:lumOff val="5000"/>
                  </a:schemeClr>
                </a:solidFill>
              </a:rPr>
              <a:t>Se connecter</a:t>
            </a:r>
            <a:r>
              <a:rPr lang="fr-FR" sz="1600" b="1" dirty="0">
                <a:solidFill>
                  <a:schemeClr val="tx1">
                    <a:lumMod val="95000"/>
                    <a:lumOff val="5000"/>
                  </a:schemeClr>
                </a:solidFill>
              </a:rPr>
              <a:t>………………………………………………………………052</a:t>
            </a:r>
          </a:p>
          <a:p>
            <a:pPr marL="457200" lvl="1" indent="0">
              <a:buNone/>
            </a:pPr>
            <a:r>
              <a:rPr lang="fr-FR" sz="1600" b="1" dirty="0">
                <a:solidFill>
                  <a:schemeClr val="tx1">
                    <a:lumMod val="95000"/>
                    <a:lumOff val="5000"/>
                  </a:schemeClr>
                </a:solidFill>
              </a:rPr>
              <a:t>    4. </a:t>
            </a:r>
            <a:r>
              <a:rPr lang="fr-FR" sz="1400" b="1" dirty="0">
                <a:solidFill>
                  <a:schemeClr val="tx1">
                    <a:lumMod val="95000"/>
                    <a:lumOff val="5000"/>
                  </a:schemeClr>
                </a:solidFill>
              </a:rPr>
              <a:t>Services électroniques</a:t>
            </a:r>
            <a:r>
              <a:rPr lang="fr-FR" sz="1600" b="1" dirty="0">
                <a:solidFill>
                  <a:schemeClr val="tx1">
                    <a:lumMod val="95000"/>
                    <a:lumOff val="5000"/>
                  </a:schemeClr>
                </a:solidFill>
              </a:rPr>
              <a:t>……………………………………………………052</a:t>
            </a:r>
            <a:endParaRPr lang="fr-FR" b="1" dirty="0">
              <a:solidFill>
                <a:schemeClr val="tx1">
                  <a:lumMod val="95000"/>
                  <a:lumOff val="5000"/>
                </a:schemeClr>
              </a:solidFill>
            </a:endParaRPr>
          </a:p>
          <a:p>
            <a:pPr marL="0" indent="0">
              <a:buNone/>
            </a:pPr>
            <a:r>
              <a:rPr lang="fr-FR" dirty="0">
                <a:solidFill>
                  <a:schemeClr val="accent2">
                    <a:lumMod val="50000"/>
                  </a:schemeClr>
                </a:solidFill>
              </a:rPr>
              <a:t>❖ </a:t>
            </a:r>
            <a:r>
              <a:rPr lang="fr-FR" b="1" dirty="0">
                <a:solidFill>
                  <a:schemeClr val="accent2">
                    <a:lumMod val="50000"/>
                  </a:schemeClr>
                </a:solidFill>
              </a:rPr>
              <a:t>Conclusion</a:t>
            </a:r>
            <a:r>
              <a:rPr lang="fr-FR" dirty="0">
                <a:solidFill>
                  <a:schemeClr val="accent2">
                    <a:lumMod val="50000"/>
                  </a:schemeClr>
                </a:solidFill>
              </a:rPr>
              <a:t> …………………………………………………...……28</a:t>
            </a:r>
          </a:p>
          <a:p>
            <a:pPr marL="0" indent="0">
              <a:buNone/>
            </a:pPr>
            <a:endParaRPr lang="fr-FR" dirty="0">
              <a:solidFill>
                <a:schemeClr val="accent2">
                  <a:lumMod val="50000"/>
                </a:schemeClr>
              </a:solidFill>
            </a:endParaRPr>
          </a:p>
        </p:txBody>
      </p:sp>
    </p:spTree>
    <p:extLst>
      <p:ext uri="{BB962C8B-B14F-4D97-AF65-F5344CB8AC3E}">
        <p14:creationId xmlns:p14="http://schemas.microsoft.com/office/powerpoint/2010/main" val="2012968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976638-9DDC-49E1-9020-D4D2B4CDBC27}"/>
              </a:ext>
            </a:extLst>
          </p:cNvPr>
          <p:cNvSpPr>
            <a:spLocks noGrp="1"/>
          </p:cNvSpPr>
          <p:nvPr>
            <p:ph type="title"/>
          </p:nvPr>
        </p:nvSpPr>
        <p:spPr>
          <a:xfrm>
            <a:off x="3862386" y="203200"/>
            <a:ext cx="4467225" cy="339725"/>
          </a:xfrm>
          <a:solidFill>
            <a:srgbClr val="FDB003"/>
          </a:solidFill>
        </p:spPr>
        <p:txBody>
          <a:bodyPr>
            <a:normAutofit/>
          </a:bodyPr>
          <a:lstStyle/>
          <a:p>
            <a:pPr algn="ctr"/>
            <a:r>
              <a:rPr lang="fr-MA" sz="1800" b="1" dirty="0">
                <a:solidFill>
                  <a:srgbClr val="002060"/>
                </a:solidFill>
              </a:rPr>
              <a:t>Introduction</a:t>
            </a:r>
          </a:p>
        </p:txBody>
      </p:sp>
      <p:sp>
        <p:nvSpPr>
          <p:cNvPr id="3" name="Espace réservé du contenu 2">
            <a:extLst>
              <a:ext uri="{FF2B5EF4-FFF2-40B4-BE49-F238E27FC236}">
                <a16:creationId xmlns:a16="http://schemas.microsoft.com/office/drawing/2014/main" id="{A4B22182-239D-4694-B2A2-25AEAE8EC7B5}"/>
              </a:ext>
            </a:extLst>
          </p:cNvPr>
          <p:cNvSpPr>
            <a:spLocks noGrp="1"/>
          </p:cNvSpPr>
          <p:nvPr>
            <p:ph idx="1"/>
          </p:nvPr>
        </p:nvSpPr>
        <p:spPr>
          <a:xfrm>
            <a:off x="1114425" y="1314450"/>
            <a:ext cx="9963150" cy="5340350"/>
          </a:xfrm>
        </p:spPr>
        <p:txBody>
          <a:bodyPr>
            <a:normAutofit/>
          </a:bodyPr>
          <a:lstStyle/>
          <a:p>
            <a:pPr marL="530352" lvl="1" indent="0" algn="ctr">
              <a:lnSpc>
                <a:spcPct val="100000"/>
              </a:lnSpc>
              <a:buNone/>
            </a:pPr>
            <a:r>
              <a:rPr lang="fr-FR" sz="1500" dirty="0"/>
              <a:t>Le couronnement de chaque étude universitaire ou technique se</a:t>
            </a:r>
          </a:p>
          <a:p>
            <a:pPr marL="530352" lvl="1" indent="0" algn="ctr">
              <a:lnSpc>
                <a:spcPct val="150000"/>
              </a:lnSpc>
              <a:buNone/>
            </a:pPr>
            <a:r>
              <a:rPr lang="fr-FR" sz="1500" dirty="0"/>
              <a:t>          fait toujours par le biais d’un projet ou stage de fin d’études, et notre formation faisant partie de ces formations supérieures à caractère professionnel se voit terminée à chaque fois par un stage de </a:t>
            </a:r>
          </a:p>
          <a:p>
            <a:pPr marL="530352" lvl="1" indent="0" algn="ctr">
              <a:lnSpc>
                <a:spcPct val="100000"/>
              </a:lnSpc>
              <a:buNone/>
            </a:pPr>
            <a:r>
              <a:rPr lang="fr-FR" sz="1500" dirty="0"/>
              <a:t>fin d’études s’étalant sur deux mois.</a:t>
            </a:r>
          </a:p>
          <a:p>
            <a:pPr marL="530352" lvl="1" indent="0" algn="ctr">
              <a:lnSpc>
                <a:spcPct val="100000"/>
              </a:lnSpc>
              <a:buNone/>
            </a:pPr>
            <a:endParaRPr lang="fr-FR" sz="1500" dirty="0"/>
          </a:p>
          <a:p>
            <a:pPr marL="530352" lvl="1" indent="0" algn="ctr">
              <a:lnSpc>
                <a:spcPct val="100000"/>
              </a:lnSpc>
              <a:buNone/>
            </a:pPr>
            <a:r>
              <a:rPr lang="fr-FR" sz="1500" dirty="0"/>
              <a:t>Dans ce cadre, YouCode et le tribunal de la famille de la ville Safi m’ont</a:t>
            </a:r>
          </a:p>
          <a:p>
            <a:pPr marL="530352" lvl="1" indent="0" algn="ctr">
              <a:lnSpc>
                <a:spcPct val="100000"/>
              </a:lnSpc>
              <a:buNone/>
            </a:pPr>
            <a:r>
              <a:rPr lang="fr-FR" sz="1500" dirty="0"/>
              <a:t>    permis grâce à leur collaboration d’effectuer mon stage de fin d’études au sein des bureaux de la TF.</a:t>
            </a:r>
          </a:p>
          <a:p>
            <a:pPr marL="530352" lvl="1" indent="0" algn="ctr">
              <a:lnSpc>
                <a:spcPct val="100000"/>
              </a:lnSpc>
              <a:buNone/>
            </a:pPr>
            <a:endParaRPr lang="fr-FR" sz="1500" dirty="0"/>
          </a:p>
          <a:p>
            <a:pPr marL="530352" lvl="1" indent="0" algn="ctr">
              <a:lnSpc>
                <a:spcPct val="100000"/>
              </a:lnSpc>
              <a:buNone/>
            </a:pPr>
            <a:r>
              <a:rPr lang="fr-FR" sz="1500" dirty="0"/>
              <a:t>Durant cette période de stage mon travail portera sur l’amélioration</a:t>
            </a:r>
          </a:p>
          <a:p>
            <a:pPr marL="530352" lvl="1" indent="0">
              <a:lnSpc>
                <a:spcPct val="100000"/>
              </a:lnSpc>
              <a:buNone/>
            </a:pPr>
            <a:r>
              <a:rPr lang="fr-FR" sz="1500" dirty="0"/>
              <a:t>             de mes compétences de communication, la découverte de la procédure avec laquelle le tribunal</a:t>
            </a:r>
          </a:p>
          <a:p>
            <a:pPr marL="530352" lvl="1" indent="0">
              <a:lnSpc>
                <a:spcPct val="100000"/>
              </a:lnSpc>
              <a:buNone/>
            </a:pPr>
            <a:r>
              <a:rPr lang="fr-FR" sz="1500" dirty="0"/>
              <a:t>             fait son travail et la participation dans cet environnement.</a:t>
            </a:r>
          </a:p>
          <a:p>
            <a:pPr marL="530352" lvl="1" indent="0">
              <a:lnSpc>
                <a:spcPct val="100000"/>
              </a:lnSpc>
              <a:buNone/>
            </a:pPr>
            <a:endParaRPr lang="fr-FR" sz="1500" dirty="0"/>
          </a:p>
          <a:p>
            <a:pPr marL="530352" lvl="1" indent="0" algn="ctr">
              <a:lnSpc>
                <a:spcPct val="100000"/>
              </a:lnSpc>
              <a:buNone/>
            </a:pPr>
            <a:r>
              <a:rPr lang="fr-FR" sz="1500" dirty="0"/>
              <a:t>Dans le présent rapport, je retrace mon parcours qui n’a pu être que</a:t>
            </a:r>
          </a:p>
          <a:p>
            <a:pPr marL="530352" lvl="1" indent="0" algn="ctr">
              <a:lnSpc>
                <a:spcPct val="100000"/>
              </a:lnSpc>
              <a:buNone/>
            </a:pPr>
            <a:r>
              <a:rPr lang="fr-FR" sz="1500" dirty="0"/>
              <a:t>bénéfique et avantageux pour moi soit au niveau professionnel ou personnel</a:t>
            </a:r>
          </a:p>
        </p:txBody>
      </p:sp>
    </p:spTree>
    <p:extLst>
      <p:ext uri="{BB962C8B-B14F-4D97-AF65-F5344CB8AC3E}">
        <p14:creationId xmlns:p14="http://schemas.microsoft.com/office/powerpoint/2010/main" val="2867880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24335C8-CBF6-42EE-A051-0593F0CB63D4}"/>
              </a:ext>
            </a:extLst>
          </p:cNvPr>
          <p:cNvSpPr>
            <a:spLocks noGrp="1"/>
          </p:cNvSpPr>
          <p:nvPr>
            <p:ph type="title"/>
          </p:nvPr>
        </p:nvSpPr>
        <p:spPr>
          <a:xfrm>
            <a:off x="1371600" y="257175"/>
            <a:ext cx="9601200" cy="304800"/>
          </a:xfrm>
        </p:spPr>
        <p:txBody>
          <a:bodyPr>
            <a:noAutofit/>
          </a:bodyPr>
          <a:lstStyle/>
          <a:p>
            <a:pPr marL="285750" indent="-285750">
              <a:buFont typeface="Wingdings" panose="05000000000000000000" pitchFamily="2" charset="2"/>
              <a:buChar char="v"/>
            </a:pPr>
            <a:r>
              <a:rPr lang="fr-FR" sz="1800" b="1" dirty="0">
                <a:solidFill>
                  <a:srgbClr val="002060"/>
                </a:solidFill>
                <a:effectLst>
                  <a:outerShdw blurRad="38100" dist="38100" dir="2700000" algn="tl">
                    <a:srgbClr val="000000">
                      <a:alpha val="43137"/>
                    </a:srgbClr>
                  </a:outerShdw>
                </a:effectLst>
              </a:rPr>
              <a:t>Partie 1 </a:t>
            </a:r>
            <a:r>
              <a:rPr lang="fr-FR" sz="1800" b="1" dirty="0">
                <a:solidFill>
                  <a:srgbClr val="002060"/>
                </a:solidFill>
              </a:rPr>
              <a:t>:</a:t>
            </a:r>
            <a:endParaRPr lang="fr-MA" sz="1800" b="1" dirty="0">
              <a:solidFill>
                <a:srgbClr val="002060"/>
              </a:solidFill>
            </a:endParaRPr>
          </a:p>
        </p:txBody>
      </p:sp>
      <p:sp>
        <p:nvSpPr>
          <p:cNvPr id="3" name="Espace réservé du contenu 2">
            <a:extLst>
              <a:ext uri="{FF2B5EF4-FFF2-40B4-BE49-F238E27FC236}">
                <a16:creationId xmlns:a16="http://schemas.microsoft.com/office/drawing/2014/main" id="{AE6106A5-5DD5-48CE-A54C-137110C7B86F}"/>
              </a:ext>
            </a:extLst>
          </p:cNvPr>
          <p:cNvSpPr>
            <a:spLocks noGrp="1"/>
          </p:cNvSpPr>
          <p:nvPr>
            <p:ph idx="1"/>
          </p:nvPr>
        </p:nvSpPr>
        <p:spPr>
          <a:xfrm>
            <a:off x="1371600" y="638175"/>
            <a:ext cx="9601200" cy="5962650"/>
          </a:xfrm>
        </p:spPr>
        <p:txBody>
          <a:bodyPr>
            <a:normAutofit lnSpcReduction="10000"/>
          </a:bodyPr>
          <a:lstStyle/>
          <a:p>
            <a:pPr marL="0" indent="0" algn="ctr">
              <a:buNone/>
            </a:pPr>
            <a:r>
              <a:rPr lang="fr-MA" sz="1600" b="1" dirty="0">
                <a:solidFill>
                  <a:schemeClr val="tx1">
                    <a:lumMod val="95000"/>
                    <a:lumOff val="5000"/>
                  </a:schemeClr>
                </a:solidFill>
                <a:effectLst>
                  <a:outerShdw blurRad="38100" dist="38100" dir="2700000" algn="tl">
                    <a:srgbClr val="000000">
                      <a:alpha val="43137"/>
                    </a:srgbClr>
                  </a:outerShdw>
                </a:effectLst>
              </a:rPr>
              <a:t>Présentation de la Tribunal de la famille :</a:t>
            </a:r>
          </a:p>
          <a:p>
            <a:pPr marL="342900" indent="-342900">
              <a:buFont typeface="+mj-lt"/>
              <a:buAutoNum type="arabicPeriod"/>
            </a:pPr>
            <a:r>
              <a:rPr lang="fr-FR" sz="1400" b="1" dirty="0">
                <a:solidFill>
                  <a:schemeClr val="accent2">
                    <a:lumMod val="50000"/>
                  </a:schemeClr>
                </a:solidFill>
              </a:rPr>
              <a:t> Structure de la TF :</a:t>
            </a:r>
          </a:p>
          <a:p>
            <a:pPr marL="0" indent="0" algn="ctr">
              <a:lnSpc>
                <a:spcPct val="150000"/>
              </a:lnSpc>
              <a:buNone/>
            </a:pPr>
            <a:r>
              <a:rPr lang="fr-FR" sz="1200" dirty="0"/>
              <a:t>La TF :  Tribunal de la famille de Safi a été créé par délibération du conseil municipale de la ville et le ministre de la Justice et des libertés, Mustapha Ramid, a procédé, 13/10/2016 à Safi, à l’inauguration du siège du tribunal de la famille, dont la construction a nécessité une enveloppe financière de plus de 12,82 millions de dirhams (MDH).</a:t>
            </a:r>
          </a:p>
          <a:p>
            <a:pPr marL="0" indent="0" algn="ctr">
              <a:lnSpc>
                <a:spcPct val="150000"/>
              </a:lnSpc>
              <a:buNone/>
            </a:pPr>
            <a:r>
              <a:rPr lang="fr-FR" sz="1200" dirty="0"/>
              <a:t>   ET L'inauguration de ce siège, qui s’inscrit dans le cadre du rapprochement de l’administration des citoyens , de facilitation de leur accès à    l’institution judiciaire et du renforcement de l'infrastructure judiciaire, s’est déroulée en présence du gouverneur de la province de Safi, Lahoucine Chaynane, de responsables judiciaires et de plusieurs personnalités</a:t>
            </a:r>
          </a:p>
          <a:p>
            <a:pPr marL="0" indent="0">
              <a:lnSpc>
                <a:spcPct val="150000"/>
              </a:lnSpc>
              <a:buNone/>
            </a:pPr>
            <a:endParaRPr lang="fr-FR" sz="1200" dirty="0"/>
          </a:p>
          <a:p>
            <a:pPr marL="0" indent="0">
              <a:buNone/>
            </a:pPr>
            <a:r>
              <a:rPr lang="fr-FR" sz="1400" b="1" dirty="0">
                <a:solidFill>
                  <a:srgbClr val="002060"/>
                </a:solidFill>
              </a:rPr>
              <a:t>       Chaque tribunal de première instance comprend : </a:t>
            </a:r>
          </a:p>
          <a:p>
            <a:pPr>
              <a:lnSpc>
                <a:spcPct val="100000"/>
              </a:lnSpc>
              <a:buFont typeface="Arial" panose="020B0604020202020204" pitchFamily="34" charset="0"/>
              <a:buChar char="•"/>
            </a:pPr>
            <a:r>
              <a:rPr lang="fr-FR" sz="1200" dirty="0"/>
              <a:t>Un président, des juges dans certains peuvent assurer des fonctions de vis précédent et des juges suppléants. </a:t>
            </a:r>
          </a:p>
          <a:p>
            <a:pPr>
              <a:lnSpc>
                <a:spcPct val="100000"/>
              </a:lnSpc>
              <a:buFont typeface="Arial" panose="020B0604020202020204" pitchFamily="34" charset="0"/>
              <a:buChar char="•"/>
            </a:pPr>
            <a:r>
              <a:rPr lang="fr-FR" sz="1200" dirty="0"/>
              <a:t>Un ministère public composé d'un procureur du roi et d'un ou plusieurs substituts. </a:t>
            </a:r>
          </a:p>
          <a:p>
            <a:pPr>
              <a:lnSpc>
                <a:spcPct val="100000"/>
              </a:lnSpc>
              <a:buFont typeface="Arial" panose="020B0604020202020204" pitchFamily="34" charset="0"/>
              <a:buChar char="•"/>
            </a:pPr>
            <a:r>
              <a:rPr lang="fr-FR" sz="1200" dirty="0"/>
              <a:t>Un greffier</a:t>
            </a:r>
          </a:p>
          <a:p>
            <a:pPr>
              <a:lnSpc>
                <a:spcPct val="100000"/>
              </a:lnSpc>
              <a:buFont typeface="Arial" panose="020B0604020202020204" pitchFamily="34" charset="0"/>
              <a:buChar char="•"/>
            </a:pPr>
            <a:r>
              <a:rPr lang="fr-FR" sz="1200" dirty="0"/>
              <a:t>Un secrétariat du parquet</a:t>
            </a:r>
          </a:p>
          <a:p>
            <a:pPr marL="0" indent="0">
              <a:lnSpc>
                <a:spcPct val="150000"/>
              </a:lnSpc>
              <a:buNone/>
            </a:pPr>
            <a:r>
              <a:rPr lang="fr-FR" sz="1400" b="1" dirty="0">
                <a:solidFill>
                  <a:srgbClr val="002060"/>
                </a:solidFill>
              </a:rPr>
              <a:t>         Identification :</a:t>
            </a:r>
          </a:p>
          <a:p>
            <a:pPr marL="0" indent="0">
              <a:lnSpc>
                <a:spcPct val="100000"/>
              </a:lnSpc>
              <a:buNone/>
            </a:pPr>
            <a:r>
              <a:rPr lang="fr-FR" sz="1100" dirty="0"/>
              <a:t> • Site web : </a:t>
            </a:r>
            <a:r>
              <a:rPr lang="fr-FR" sz="1100" dirty="0">
                <a:hlinkClick r:id="rId2"/>
              </a:rPr>
              <a:t>http://www.mahakim.ma/</a:t>
            </a:r>
            <a:endParaRPr lang="fr-FR" sz="1100" dirty="0"/>
          </a:p>
          <a:p>
            <a:pPr marL="0" indent="0">
              <a:lnSpc>
                <a:spcPct val="100000"/>
              </a:lnSpc>
              <a:buNone/>
            </a:pPr>
            <a:r>
              <a:rPr lang="fr-FR" sz="1100" dirty="0"/>
              <a:t> • Raison sociale : tribunal  de la famille  de SAFI (TF).</a:t>
            </a:r>
          </a:p>
          <a:p>
            <a:pPr marL="0" indent="0">
              <a:lnSpc>
                <a:spcPct val="100000"/>
              </a:lnSpc>
              <a:buNone/>
            </a:pPr>
            <a:r>
              <a:rPr lang="fr-FR" sz="1100" dirty="0"/>
              <a:t>• Siège social :</a:t>
            </a:r>
            <a:r>
              <a:rPr lang="fr-MA" sz="1100" dirty="0"/>
              <a:t> centre ville - Safi</a:t>
            </a:r>
            <a:endParaRPr lang="fr-MA" sz="1400" b="1" dirty="0">
              <a:solidFill>
                <a:schemeClr val="accent2">
                  <a:lumMod val="50000"/>
                </a:schemeClr>
              </a:solidFill>
            </a:endParaRPr>
          </a:p>
        </p:txBody>
      </p:sp>
    </p:spTree>
    <p:extLst>
      <p:ext uri="{BB962C8B-B14F-4D97-AF65-F5344CB8AC3E}">
        <p14:creationId xmlns:p14="http://schemas.microsoft.com/office/powerpoint/2010/main" val="3257095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B54CC9-AA5E-47E0-A340-71F50ECF3509}"/>
              </a:ext>
            </a:extLst>
          </p:cNvPr>
          <p:cNvSpPr>
            <a:spLocks noGrp="1"/>
          </p:cNvSpPr>
          <p:nvPr>
            <p:ph type="title"/>
          </p:nvPr>
        </p:nvSpPr>
        <p:spPr>
          <a:xfrm>
            <a:off x="1371600" y="197189"/>
            <a:ext cx="9601200" cy="304800"/>
          </a:xfrm>
        </p:spPr>
        <p:txBody>
          <a:bodyPr/>
          <a:lstStyle/>
          <a:p>
            <a:r>
              <a:rPr lang="fr-MA" sz="1400" b="1" dirty="0">
                <a:solidFill>
                  <a:schemeClr val="accent2">
                    <a:lumMod val="50000"/>
                  </a:schemeClr>
                </a:solidFill>
                <a:latin typeface="+mn-lt"/>
                <a:ea typeface="+mn-ea"/>
                <a:cs typeface="+mn-cs"/>
              </a:rPr>
              <a:t>2. Organigramme de TF : </a:t>
            </a:r>
          </a:p>
        </p:txBody>
      </p:sp>
      <p:sp>
        <p:nvSpPr>
          <p:cNvPr id="3" name="Espace réservé du contenu 2">
            <a:extLst>
              <a:ext uri="{FF2B5EF4-FFF2-40B4-BE49-F238E27FC236}">
                <a16:creationId xmlns:a16="http://schemas.microsoft.com/office/drawing/2014/main" id="{D3F36E9F-1CAE-4553-882D-A94DE3B496B3}"/>
              </a:ext>
            </a:extLst>
          </p:cNvPr>
          <p:cNvSpPr>
            <a:spLocks noGrp="1"/>
          </p:cNvSpPr>
          <p:nvPr>
            <p:ph idx="1"/>
          </p:nvPr>
        </p:nvSpPr>
        <p:spPr>
          <a:xfrm>
            <a:off x="712519" y="501989"/>
            <a:ext cx="10260281" cy="6356011"/>
          </a:xfrm>
        </p:spPr>
        <p:txBody>
          <a:bodyPr>
            <a:normAutofit/>
          </a:bodyPr>
          <a:lstStyle/>
          <a:p>
            <a:pPr marL="0" indent="0">
              <a:buNone/>
            </a:pPr>
            <a:r>
              <a:rPr lang="fr-FR" sz="1200" dirty="0"/>
              <a:t>La gestion de la TPI est comme tous les tribunaux de première instance, est</a:t>
            </a:r>
          </a:p>
          <a:p>
            <a:pPr marL="0" indent="0">
              <a:buNone/>
            </a:pPr>
            <a:r>
              <a:rPr lang="fr-FR" sz="1200" b="1" dirty="0"/>
              <a:t>assurée par trois catégories </a:t>
            </a:r>
            <a:r>
              <a:rPr lang="fr-FR" sz="1200" dirty="0"/>
              <a:t>:</a:t>
            </a:r>
          </a:p>
          <a:p>
            <a:pPr marL="0" indent="0">
              <a:buNone/>
            </a:pPr>
            <a:r>
              <a:rPr lang="fr-FR" sz="1200" dirty="0"/>
              <a:t>❖ Un greffier         ❖ Les magistrats          ❖ Écriture.</a:t>
            </a:r>
            <a:endParaRPr lang="fr-MA" sz="1200" dirty="0"/>
          </a:p>
        </p:txBody>
      </p:sp>
      <p:pic>
        <p:nvPicPr>
          <p:cNvPr id="5" name="Image 4">
            <a:extLst>
              <a:ext uri="{FF2B5EF4-FFF2-40B4-BE49-F238E27FC236}">
                <a16:creationId xmlns:a16="http://schemas.microsoft.com/office/drawing/2014/main" id="{BCB55002-C238-4587-ADC6-DEA7225BE1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519" y="1484417"/>
            <a:ext cx="11479481" cy="5373584"/>
          </a:xfrm>
          <a:prstGeom prst="rect">
            <a:avLst/>
          </a:prstGeom>
        </p:spPr>
      </p:pic>
    </p:spTree>
    <p:extLst>
      <p:ext uri="{BB962C8B-B14F-4D97-AF65-F5344CB8AC3E}">
        <p14:creationId xmlns:p14="http://schemas.microsoft.com/office/powerpoint/2010/main" val="3022844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DF555DF-4257-4851-B5D1-A387F1589EA1}"/>
              </a:ext>
            </a:extLst>
          </p:cNvPr>
          <p:cNvSpPr>
            <a:spLocks noGrp="1"/>
          </p:cNvSpPr>
          <p:nvPr>
            <p:ph type="title"/>
          </p:nvPr>
        </p:nvSpPr>
        <p:spPr>
          <a:xfrm>
            <a:off x="1371600" y="231569"/>
            <a:ext cx="9601200" cy="304800"/>
          </a:xfrm>
        </p:spPr>
        <p:txBody>
          <a:bodyPr>
            <a:normAutofit fontScale="90000"/>
          </a:bodyPr>
          <a:lstStyle/>
          <a:p>
            <a:pPr marL="285750" indent="-285750">
              <a:buFont typeface="Wingdings" panose="05000000000000000000" pitchFamily="2" charset="2"/>
              <a:buChar char="v"/>
            </a:pPr>
            <a:r>
              <a:rPr lang="fr-MA" sz="2000" b="1" dirty="0">
                <a:solidFill>
                  <a:srgbClr val="002060"/>
                </a:solidFill>
                <a:effectLst>
                  <a:outerShdw blurRad="38100" dist="38100" dir="2700000" algn="tl">
                    <a:srgbClr val="000000">
                      <a:alpha val="43137"/>
                    </a:srgbClr>
                  </a:outerShdw>
                </a:effectLst>
              </a:rPr>
              <a:t>Partie 2 </a:t>
            </a:r>
            <a:r>
              <a:rPr lang="fr-MA" sz="1800" b="1" dirty="0">
                <a:solidFill>
                  <a:srgbClr val="002060"/>
                </a:solidFill>
                <a:effectLst>
                  <a:outerShdw blurRad="38100" dist="38100" dir="2700000" algn="tl">
                    <a:srgbClr val="000000">
                      <a:alpha val="43137"/>
                    </a:srgbClr>
                  </a:outerShdw>
                </a:effectLst>
              </a:rPr>
              <a:t>:</a:t>
            </a:r>
          </a:p>
        </p:txBody>
      </p:sp>
      <p:sp>
        <p:nvSpPr>
          <p:cNvPr id="3" name="Espace réservé du contenu 2">
            <a:extLst>
              <a:ext uri="{FF2B5EF4-FFF2-40B4-BE49-F238E27FC236}">
                <a16:creationId xmlns:a16="http://schemas.microsoft.com/office/drawing/2014/main" id="{5306EE1A-B97F-4E82-8442-6218C41B7A5B}"/>
              </a:ext>
            </a:extLst>
          </p:cNvPr>
          <p:cNvSpPr>
            <a:spLocks noGrp="1"/>
          </p:cNvSpPr>
          <p:nvPr>
            <p:ph idx="1"/>
          </p:nvPr>
        </p:nvSpPr>
        <p:spPr>
          <a:xfrm>
            <a:off x="1371600" y="1022144"/>
            <a:ext cx="9795164" cy="5445332"/>
          </a:xfrm>
        </p:spPr>
        <p:txBody>
          <a:bodyPr/>
          <a:lstStyle/>
          <a:p>
            <a:pPr marL="0" indent="0" algn="ctr">
              <a:buNone/>
            </a:pPr>
            <a:r>
              <a:rPr lang="fr-FR" sz="1600" b="1" dirty="0">
                <a:solidFill>
                  <a:schemeClr val="tx1">
                    <a:lumMod val="95000"/>
                    <a:lumOff val="5000"/>
                  </a:schemeClr>
                </a:solidFill>
                <a:effectLst>
                  <a:outerShdw blurRad="38100" dist="38100" dir="2700000" algn="tl">
                    <a:srgbClr val="000000">
                      <a:alpha val="43137"/>
                    </a:srgbClr>
                  </a:outerShdw>
                </a:effectLst>
              </a:rPr>
              <a:t>Contexte général du projet</a:t>
            </a:r>
          </a:p>
          <a:p>
            <a:pPr marL="0" indent="0" algn="ctr">
              <a:buNone/>
            </a:pPr>
            <a:endParaRPr lang="fr-FR" sz="1600" b="1" dirty="0">
              <a:solidFill>
                <a:schemeClr val="tx1">
                  <a:lumMod val="95000"/>
                  <a:lumOff val="5000"/>
                </a:schemeClr>
              </a:solidFill>
              <a:effectLst>
                <a:outerShdw blurRad="38100" dist="38100" dir="2700000" algn="tl">
                  <a:srgbClr val="000000">
                    <a:alpha val="43137"/>
                  </a:srgbClr>
                </a:outerShdw>
              </a:effectLst>
            </a:endParaRPr>
          </a:p>
          <a:p>
            <a:pPr marL="0" indent="0">
              <a:buNone/>
            </a:pPr>
            <a:r>
              <a:rPr lang="fr-MA" sz="1600" b="1" dirty="0">
                <a:solidFill>
                  <a:schemeClr val="tx1">
                    <a:lumMod val="95000"/>
                    <a:lumOff val="5000"/>
                  </a:schemeClr>
                </a:solidFill>
              </a:rPr>
              <a:t>  </a:t>
            </a:r>
            <a:r>
              <a:rPr lang="fr-MA" sz="1400" b="1" dirty="0">
                <a:solidFill>
                  <a:schemeClr val="accent2">
                    <a:lumMod val="50000"/>
                  </a:schemeClr>
                </a:solidFill>
              </a:rPr>
              <a:t> </a:t>
            </a:r>
            <a:r>
              <a:rPr lang="fr-MA" sz="1600" b="1" dirty="0">
                <a:solidFill>
                  <a:schemeClr val="accent2">
                    <a:lumMod val="50000"/>
                  </a:schemeClr>
                </a:solidFill>
              </a:rPr>
              <a:t>1. </a:t>
            </a:r>
            <a:r>
              <a:rPr lang="fr-FR" sz="1600" b="1" dirty="0">
                <a:solidFill>
                  <a:schemeClr val="accent2">
                    <a:lumMod val="50000"/>
                  </a:schemeClr>
                </a:solidFill>
              </a:rPr>
              <a:t>Présentation de la problématique :</a:t>
            </a:r>
          </a:p>
          <a:p>
            <a:pPr marL="0" indent="0">
              <a:buNone/>
            </a:pPr>
            <a:endParaRPr lang="fr-FR" sz="1600" b="1" dirty="0">
              <a:solidFill>
                <a:schemeClr val="accent2">
                  <a:lumMod val="50000"/>
                </a:schemeClr>
              </a:solidFill>
            </a:endParaRPr>
          </a:p>
          <a:p>
            <a:pPr marL="0" indent="0" algn="ctr">
              <a:lnSpc>
                <a:spcPct val="150000"/>
              </a:lnSpc>
              <a:buNone/>
            </a:pPr>
            <a:r>
              <a:rPr lang="fr-FR" sz="1400" dirty="0">
                <a:solidFill>
                  <a:schemeClr val="tx1">
                    <a:lumMod val="95000"/>
                    <a:lumOff val="5000"/>
                  </a:schemeClr>
                </a:solidFill>
              </a:rPr>
              <a:t>A cause de covid19 , Les citoyens n'ont plus droit d'accéder à l'intérieur du tribunal Ce qui a crée un arrêt des opérations</a:t>
            </a:r>
          </a:p>
          <a:p>
            <a:pPr marL="0" indent="0" algn="ctr">
              <a:lnSpc>
                <a:spcPct val="150000"/>
              </a:lnSpc>
              <a:buNone/>
            </a:pPr>
            <a:r>
              <a:rPr lang="fr-FR" sz="1400" dirty="0">
                <a:solidFill>
                  <a:schemeClr val="tx1">
                    <a:lumMod val="95000"/>
                    <a:lumOff val="5000"/>
                  </a:schemeClr>
                </a:solidFill>
              </a:rPr>
              <a:t>Ils ont créé une affiche que chaque citoyen peut remplir avec un stylo devant l'entrée Pour réclamer leur demande</a:t>
            </a:r>
          </a:p>
          <a:p>
            <a:pPr marL="0" indent="0" algn="ctr">
              <a:lnSpc>
                <a:spcPct val="150000"/>
              </a:lnSpc>
              <a:buNone/>
            </a:pPr>
            <a:r>
              <a:rPr lang="fr-FR" sz="1400" dirty="0">
                <a:solidFill>
                  <a:schemeClr val="tx1">
                    <a:lumMod val="95000"/>
                    <a:lumOff val="5000"/>
                  </a:schemeClr>
                </a:solidFill>
              </a:rPr>
              <a:t>A la fin de chaque journée Les affiches sont trié par catégorie et département Pour qu'ils soit envoyé À l'employée concerné </a:t>
            </a:r>
          </a:p>
          <a:p>
            <a:pPr marL="0" indent="0" algn="ctr">
              <a:lnSpc>
                <a:spcPct val="150000"/>
              </a:lnSpc>
              <a:buNone/>
            </a:pPr>
            <a:r>
              <a:rPr lang="fr-FR" sz="1400" dirty="0">
                <a:solidFill>
                  <a:schemeClr val="tx1">
                    <a:lumMod val="95000"/>
                    <a:lumOff val="5000"/>
                  </a:schemeClr>
                </a:solidFill>
              </a:rPr>
              <a:t>Pour qu'il puisse les traitées on passant des coups de fils au citoyen Chaque demande passe par des suite d'opérations Avant</a:t>
            </a:r>
          </a:p>
          <a:p>
            <a:pPr marL="0" indent="0" algn="ctr">
              <a:lnSpc>
                <a:spcPct val="150000"/>
              </a:lnSpc>
              <a:buNone/>
            </a:pPr>
            <a:r>
              <a:rPr lang="fr-FR" sz="1400" dirty="0">
                <a:solidFill>
                  <a:schemeClr val="tx1">
                    <a:lumMod val="95000"/>
                    <a:lumOff val="5000"/>
                  </a:schemeClr>
                </a:solidFill>
              </a:rPr>
              <a:t>que le sujet de la demande soit clôturé</a:t>
            </a:r>
          </a:p>
          <a:p>
            <a:pPr marL="0" indent="0">
              <a:buNone/>
            </a:pPr>
            <a:endParaRPr lang="fr-FR" sz="1600" b="1" dirty="0">
              <a:solidFill>
                <a:schemeClr val="accent2">
                  <a:lumMod val="50000"/>
                </a:schemeClr>
              </a:solidFill>
            </a:endParaRPr>
          </a:p>
          <a:p>
            <a:pPr marL="0" indent="0">
              <a:buNone/>
            </a:pPr>
            <a:endParaRPr lang="fr-FR" sz="1400" b="1" dirty="0">
              <a:solidFill>
                <a:schemeClr val="accent2">
                  <a:lumMod val="50000"/>
                </a:schemeClr>
              </a:solidFill>
            </a:endParaRPr>
          </a:p>
          <a:p>
            <a:pPr marL="0" indent="0">
              <a:buNone/>
            </a:pPr>
            <a:endParaRPr lang="fr-FR" sz="1400" b="1" dirty="0">
              <a:solidFill>
                <a:schemeClr val="accent2">
                  <a:lumMod val="50000"/>
                </a:schemeClr>
              </a:solidFill>
            </a:endParaRPr>
          </a:p>
          <a:p>
            <a:pPr marL="0" indent="0">
              <a:buNone/>
            </a:pPr>
            <a:endParaRPr lang="fr-FR" sz="1400" b="1" dirty="0">
              <a:solidFill>
                <a:schemeClr val="accent2">
                  <a:lumMod val="50000"/>
                </a:schemeClr>
              </a:solidFill>
            </a:endParaRPr>
          </a:p>
          <a:p>
            <a:pPr marL="0" indent="0">
              <a:buNone/>
            </a:pPr>
            <a:endParaRPr lang="fr-FR" sz="1400" b="1" dirty="0">
              <a:solidFill>
                <a:schemeClr val="accent2">
                  <a:lumMod val="50000"/>
                </a:schemeClr>
              </a:solidFill>
            </a:endParaRPr>
          </a:p>
          <a:p>
            <a:pPr marL="0" indent="0">
              <a:buNone/>
            </a:pPr>
            <a:endParaRPr lang="fr-FR" sz="1400" b="1" dirty="0">
              <a:solidFill>
                <a:schemeClr val="accent2">
                  <a:lumMod val="50000"/>
                </a:schemeClr>
              </a:solidFill>
            </a:endParaRPr>
          </a:p>
          <a:p>
            <a:pPr marL="0" indent="0">
              <a:buNone/>
            </a:pPr>
            <a:endParaRPr lang="fr-FR" sz="1400" b="1" dirty="0">
              <a:solidFill>
                <a:schemeClr val="accent2">
                  <a:lumMod val="50000"/>
                </a:schemeClr>
              </a:solidFill>
            </a:endParaRPr>
          </a:p>
          <a:p>
            <a:pPr marL="0" indent="0">
              <a:buNone/>
            </a:pPr>
            <a:endParaRPr lang="fr-FR" sz="1400" b="1" dirty="0">
              <a:solidFill>
                <a:schemeClr val="accent2">
                  <a:lumMod val="50000"/>
                </a:schemeClr>
              </a:solidFill>
            </a:endParaRPr>
          </a:p>
        </p:txBody>
      </p:sp>
    </p:spTree>
    <p:extLst>
      <p:ext uri="{BB962C8B-B14F-4D97-AF65-F5344CB8AC3E}">
        <p14:creationId xmlns:p14="http://schemas.microsoft.com/office/powerpoint/2010/main" val="3103292434"/>
      </p:ext>
    </p:extLst>
  </p:cSld>
  <p:clrMapOvr>
    <a:masterClrMapping/>
  </p:clrMapOvr>
</p:sld>
</file>

<file path=ppt/theme/theme1.xml><?xml version="1.0" encoding="utf-8"?>
<a:theme xmlns:a="http://schemas.openxmlformats.org/drawingml/2006/main" name="Cadrage">
  <a:themeElements>
    <a:clrScheme name="Cadrage">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adrage">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adra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Cadrage</Template>
  <TotalTime>876</TotalTime>
  <Words>2284</Words>
  <Application>Microsoft Office PowerPoint</Application>
  <PresentationFormat>Grand écran</PresentationFormat>
  <Paragraphs>176</Paragraphs>
  <Slides>24</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24</vt:i4>
      </vt:variant>
    </vt:vector>
  </HeadingPairs>
  <TitlesOfParts>
    <vt:vector size="30" baseType="lpstr">
      <vt:lpstr>Arial</vt:lpstr>
      <vt:lpstr>Franklin Gothic Book</vt:lpstr>
      <vt:lpstr>Google Sans</vt:lpstr>
      <vt:lpstr>Times New Roman</vt:lpstr>
      <vt:lpstr>Wingdings</vt:lpstr>
      <vt:lpstr>Cadrage</vt:lpstr>
      <vt:lpstr>Présentation PowerPoint</vt:lpstr>
      <vt:lpstr>REMERCIEMENTS </vt:lpstr>
      <vt:lpstr>DEDICACE</vt:lpstr>
      <vt:lpstr>SOMMAIRE</vt:lpstr>
      <vt:lpstr>SOMMAIRE</vt:lpstr>
      <vt:lpstr>Introduction</vt:lpstr>
      <vt:lpstr>Partie 1 :</vt:lpstr>
      <vt:lpstr>2. Organigramme de TF : </vt:lpstr>
      <vt:lpstr>Partie 2 :</vt:lpstr>
      <vt:lpstr> 2. Solution :</vt:lpstr>
      <vt:lpstr>Partie 3 : </vt:lpstr>
      <vt:lpstr>Présentation PowerPoint</vt:lpstr>
      <vt:lpstr>Présentation PowerPoint</vt:lpstr>
      <vt:lpstr>2 Les outils de développement </vt:lpstr>
      <vt:lpstr>Présentation PowerPoint</vt:lpstr>
      <vt:lpstr>Présentation PowerPoint</vt:lpstr>
      <vt:lpstr>2. Présentation de l’application</vt:lpstr>
      <vt:lpstr> 1. L’en-tête du site</vt:lpstr>
      <vt:lpstr>2. Contactez-nous </vt:lpstr>
      <vt:lpstr>3. Se connecter</vt:lpstr>
      <vt:lpstr>4. Services électroniques</vt:lpstr>
      <vt:lpstr>La phase1:  Créer une commande </vt:lpstr>
      <vt:lpstr>La phase2:  Suivi des commandes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saloua elabyad</dc:creator>
  <cp:lastModifiedBy>saloua elabyad</cp:lastModifiedBy>
  <cp:revision>60</cp:revision>
  <dcterms:created xsi:type="dcterms:W3CDTF">2020-09-08T21:58:06Z</dcterms:created>
  <dcterms:modified xsi:type="dcterms:W3CDTF">2020-09-10T02:02:29Z</dcterms:modified>
</cp:coreProperties>
</file>